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1"/>
  </p:notesMasterIdLst>
  <p:sldIdLst>
    <p:sldId id="256" r:id="rId2"/>
    <p:sldId id="257" r:id="rId3"/>
    <p:sldId id="258" r:id="rId4"/>
    <p:sldId id="259" r:id="rId5"/>
    <p:sldId id="260" r:id="rId6"/>
    <p:sldId id="261" r:id="rId7"/>
    <p:sldId id="262" r:id="rId8"/>
    <p:sldId id="263" r:id="rId9"/>
    <p:sldId id="264" r:id="rId10"/>
    <p:sldId id="302" r:id="rId11"/>
    <p:sldId id="265" r:id="rId12"/>
    <p:sldId id="266" r:id="rId13"/>
    <p:sldId id="267" r:id="rId14"/>
    <p:sldId id="268" r:id="rId15"/>
    <p:sldId id="280" r:id="rId16"/>
    <p:sldId id="281" r:id="rId17"/>
    <p:sldId id="282" r:id="rId18"/>
    <p:sldId id="303" r:id="rId19"/>
    <p:sldId id="283" r:id="rId20"/>
    <p:sldId id="284" r:id="rId21"/>
    <p:sldId id="300" r:id="rId22"/>
    <p:sldId id="304" r:id="rId23"/>
    <p:sldId id="367" r:id="rId24"/>
    <p:sldId id="368" r:id="rId25"/>
    <p:sldId id="369" r:id="rId26"/>
    <p:sldId id="370" r:id="rId27"/>
    <p:sldId id="306" r:id="rId28"/>
    <p:sldId id="307" r:id="rId29"/>
    <p:sldId id="308" r:id="rId30"/>
    <p:sldId id="342" r:id="rId31"/>
    <p:sldId id="309" r:id="rId32"/>
    <p:sldId id="343" r:id="rId33"/>
    <p:sldId id="310" r:id="rId34"/>
    <p:sldId id="311" r:id="rId35"/>
    <p:sldId id="312" r:id="rId36"/>
    <p:sldId id="344" r:id="rId37"/>
    <p:sldId id="313" r:id="rId38"/>
    <p:sldId id="345" r:id="rId39"/>
    <p:sldId id="314" r:id="rId40"/>
    <p:sldId id="315" r:id="rId41"/>
    <p:sldId id="316" r:id="rId42"/>
    <p:sldId id="346" r:id="rId43"/>
    <p:sldId id="317" r:id="rId44"/>
    <p:sldId id="318" r:id="rId45"/>
    <p:sldId id="319" r:id="rId46"/>
    <p:sldId id="347" r:id="rId47"/>
    <p:sldId id="320" r:id="rId48"/>
    <p:sldId id="321" r:id="rId49"/>
    <p:sldId id="348" r:id="rId50"/>
    <p:sldId id="349" r:id="rId51"/>
    <p:sldId id="350" r:id="rId52"/>
    <p:sldId id="351" r:id="rId53"/>
    <p:sldId id="352" r:id="rId54"/>
    <p:sldId id="353" r:id="rId55"/>
    <p:sldId id="354" r:id="rId56"/>
    <p:sldId id="355" r:id="rId57"/>
    <p:sldId id="356" r:id="rId58"/>
    <p:sldId id="358" r:id="rId59"/>
    <p:sldId id="322" r:id="rId60"/>
    <p:sldId id="323" r:id="rId61"/>
    <p:sldId id="359" r:id="rId62"/>
    <p:sldId id="324" r:id="rId63"/>
    <p:sldId id="360" r:id="rId64"/>
    <p:sldId id="325" r:id="rId65"/>
    <p:sldId id="361" r:id="rId66"/>
    <p:sldId id="326" r:id="rId67"/>
    <p:sldId id="327" r:id="rId68"/>
    <p:sldId id="328" r:id="rId69"/>
    <p:sldId id="329" r:id="rId70"/>
    <p:sldId id="330" r:id="rId71"/>
    <p:sldId id="331" r:id="rId72"/>
    <p:sldId id="362" r:id="rId73"/>
    <p:sldId id="332" r:id="rId74"/>
    <p:sldId id="363" r:id="rId75"/>
    <p:sldId id="333" r:id="rId76"/>
    <p:sldId id="334" r:id="rId77"/>
    <p:sldId id="364" r:id="rId78"/>
    <p:sldId id="335" r:id="rId79"/>
    <p:sldId id="336" r:id="rId80"/>
    <p:sldId id="337" r:id="rId81"/>
    <p:sldId id="338" r:id="rId82"/>
    <p:sldId id="365" r:id="rId83"/>
    <p:sldId id="339" r:id="rId84"/>
    <p:sldId id="366" r:id="rId85"/>
    <p:sldId id="340" r:id="rId86"/>
    <p:sldId id="341" r:id="rId87"/>
    <p:sldId id="285" r:id="rId88"/>
    <p:sldId id="287" r:id="rId89"/>
    <p:sldId id="305"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91" autoAdjust="0"/>
  </p:normalViewPr>
  <p:slideViewPr>
    <p:cSldViewPr snapToGrid="0" snapToObjects="1">
      <p:cViewPr varScale="1">
        <p:scale>
          <a:sx n="68" d="100"/>
          <a:sy n="68" d="100"/>
        </p:scale>
        <p:origin x="79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78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Açılış: Eğitimin amacını ve SDÜ'de satın alma süreçlerinin neden bütüncül ele alınması gerektiğini açıklayın.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Mevzuat haritasını anlatırken 4734'ün ihale aşamasını, 4735'in sözleşme uygulamasını düzenlediğini vurgulayın.</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Temel ilkeleri tek tek açıklayın; özellikle saydamlık, rekabet ve kaynakların verimli kullanılması üzerinde durun.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Katılımcılara kendi birimlerinde ihtiyaç talebinin nasıl oluşturulduğunu sorun.</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Teknik şartnamenin 'ürün adı' değil, ihtiyacı karşılayan teknik sonuç üzerinden yazılmasını örnekleyin.</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Yaklaşık maliyetin gizliliği ve hesaplamanın izlenebilirliği üzerinde durun.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Usul seçiminde önce Kanundaki şartların oluşup oluşmadığını kontrol etme alışkanlığını vurgulayın.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İhale onayı, doküman ve ilan aşamalarının birbirini takip eden bir kontrol zinciri olduğunu anlatın.</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Dokümanlar arasında çelişki varsa bunun tekliflerin değerlendirilmesine etkisini örnekleyin.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Dokümanlar arasında çelişki varsa bunun tekliflerin değerlendirilmesine etkisini örnekleyin.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107682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EKAP ekranlarının güncel kılavuzlarla birlikte takip edilmesi gerektiğini belirtin.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Değerlendirme dışı bırakma gerekçelerinin somut ve dokümana dayalı olması gerektiğini vurgulayın.</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Teminatların tutar, süre ve geçerlilik yönünden kontrolünü örnekleyin.</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İhale kararı ile sözleşmeye davet arasındaki süre ve işlemleri katılımcılara sorularla ilerletin.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Parçalama riskini somut bir yıllık ihtiyaç örneği üzerinden tartıştırın.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Marka/model örneğinde eşdeğerlik ve rekabet ilkelerini sorgulatın.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Akış şemasını baştan sona birlikte okuyun; her aşamada hangi belge/rolün bulunduğunu sorun.</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Akış şemasını baştan sona birlikte okuyun; her aşamada hangi belge/rolün bulunduğunu sorun.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79143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Kontrol kartını eğitim sonunda katılımcıların günlük işlerinde kullanabilecekleri pratik araç olarak tanıtın.</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2026 değişikliklerini 'işlem öncesi güncel mevzuat kontrolü' alışkanlığıyla ilişkilendirin.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2026 değişikliklerini 'işlem öncesi güncel mevzuat kontrolü' alışkanlığıyla ilişkilendirin.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1327694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Kaynakların yalnızca bilgi edinme değil, işlem öncesi güncel mevzuat doğrulama amacıyla kullanılacağını vurgulayın.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876852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 Yer Tutucusu 2"/>
          <p:cNvSpPr>
            <a:spLocks noGrp="1"/>
          </p:cNvSpPr>
          <p:nvPr>
            <p:ph type="body" idx="1"/>
          </p:nvPr>
        </p:nvSpPr>
        <p:spPr>
          <a:xfrm>
            <a:off x="685800" y="4400550"/>
            <a:ext cx="5486400" cy="3600450"/>
          </a:xfrm>
          <a:prstGeom prst="rect">
            <a:avLst/>
          </a:prstGeom>
        </p:spPr>
        <p:txBody>
          <a:bodyPr/>
          <a:lstStyle/>
          <a:p>
            <a:endParaRPr lang="tr-TR" dirty="0"/>
          </a:p>
        </p:txBody>
      </p:sp>
    </p:spTree>
    <p:extLst>
      <p:ext uri="{BB962C8B-B14F-4D97-AF65-F5344CB8AC3E}">
        <p14:creationId xmlns:p14="http://schemas.microsoft.com/office/powerpoint/2010/main" val="3590442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 Yer Tutucusu 2"/>
          <p:cNvSpPr>
            <a:spLocks noGrp="1"/>
          </p:cNvSpPr>
          <p:nvPr>
            <p:ph type="body" idx="1"/>
          </p:nvPr>
        </p:nvSpPr>
        <p:spPr>
          <a:xfrm>
            <a:off x="685800" y="4400550"/>
            <a:ext cx="5486400" cy="3600450"/>
          </a:xfrm>
          <a:prstGeom prst="rect">
            <a:avLst/>
          </a:prstGeom>
        </p:spPr>
        <p:txBody>
          <a:bodyPr/>
          <a:lstStyle/>
          <a:p>
            <a:endParaRPr lang="tr-TR" dirty="0"/>
          </a:p>
        </p:txBody>
      </p:sp>
    </p:spTree>
    <p:extLst>
      <p:ext uri="{BB962C8B-B14F-4D97-AF65-F5344CB8AC3E}">
        <p14:creationId xmlns:p14="http://schemas.microsoft.com/office/powerpoint/2010/main" val="4186267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Kapanışta katılımcılardan en riskli gördükleri üç noktayı söylemelerini isteyin.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100138" y="2887578"/>
            <a:ext cx="10664190" cy="2031325"/>
          </a:xfrm>
          <a:prstGeom prst="rect">
            <a:avLst/>
          </a:prstGeom>
          <a:noFill/>
        </p:spPr>
        <p:txBody>
          <a:bodyPr wrap="square">
            <a:spAutoFit/>
          </a:bodyPr>
          <a:lstStyle/>
          <a:p>
            <a:pPr algn="ctr">
              <a:lnSpc>
                <a:spcPct val="150000"/>
              </a:lnSpc>
              <a:defRPr sz="3400" b="1">
                <a:solidFill>
                  <a:srgbClr val="FFFFFF"/>
                </a:solidFill>
              </a:defRPr>
            </a:pPr>
            <a:r>
              <a:rPr sz="28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4734 SAYILI KAMU İHALE KANUNU</a:t>
            </a:r>
          </a:p>
          <a:p>
            <a:pPr algn="ctr">
              <a:lnSpc>
                <a:spcPct val="150000"/>
              </a:lnSpc>
              <a:defRPr sz="2800">
                <a:solidFill>
                  <a:srgbClr val="FFFFFF"/>
                </a:solidFill>
              </a:defRPr>
            </a:pPr>
            <a:r>
              <a:rPr sz="28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Satın Alma </a:t>
            </a:r>
            <a:r>
              <a:rPr sz="2800" dirty="0" err="1">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ve</a:t>
            </a:r>
            <a:r>
              <a:rPr sz="28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sz="2800" dirty="0" err="1">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İhale</a:t>
            </a:r>
            <a:r>
              <a:rPr sz="28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sz="2800" dirty="0" err="1">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Süreçleri</a:t>
            </a:r>
            <a:r>
              <a:rPr sz="28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sz="2800" dirty="0" err="1" smtClean="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Eğitimi</a:t>
            </a:r>
            <a:endParaRPr lang="tr-TR" sz="2800" dirty="0" smtClean="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lnSpc>
                <a:spcPct val="150000"/>
              </a:lnSpc>
              <a:defRPr sz="2800">
                <a:solidFill>
                  <a:srgbClr val="FFFFFF"/>
                </a:solidFill>
              </a:defRPr>
            </a:pPr>
            <a:r>
              <a:rPr lang="tr-TR" sz="2800" dirty="0">
                <a:solidFill>
                  <a:schemeClr val="tx1">
                    <a:lumMod val="95000"/>
                    <a:lumOff val="5000"/>
                  </a:schemeClr>
                </a:solidFill>
                <a:latin typeface="Times New Roman" panose="02020603050405020304" pitchFamily="18" charset="0"/>
                <a:cs typeface="Times New Roman" panose="02020603050405020304" pitchFamily="18" charset="0"/>
              </a:rPr>
              <a:t>4734 Sayılı Kamu İhale Kanunu ve Uygulama Esasları</a:t>
            </a:r>
            <a:endParaRPr sz="2800" dirty="0">
              <a:ln w="0"/>
              <a:solidFill>
                <a:schemeClr val="tx1">
                  <a:lumMod val="95000"/>
                  <a:lumOff val="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6" name="TextBox 5"/>
          <p:cNvSpPr txBox="1"/>
          <p:nvPr/>
        </p:nvSpPr>
        <p:spPr>
          <a:xfrm>
            <a:off x="20212460" y="1776793"/>
            <a:ext cx="914400" cy="502920"/>
          </a:xfrm>
          <a:prstGeom prst="rect">
            <a:avLst/>
          </a:prstGeom>
          <a:noFill/>
        </p:spPr>
        <p:txBody>
          <a:bodyPr wrap="none">
            <a:spAutoFit/>
          </a:bodyPr>
          <a:lstStyle/>
          <a:p>
            <a:pPr algn="ctr">
              <a:defRPr sz="2400" b="1">
                <a:solidFill>
                  <a:srgbClr val="FFFFFF"/>
                </a:solidFill>
              </a:defRPr>
            </a:pPr>
            <a:r>
              <a:rPr dirty="0"/>
              <a:t>SDÜ</a:t>
            </a:r>
          </a:p>
        </p:txBody>
      </p:sp>
      <p:pic>
        <p:nvPicPr>
          <p:cNvPr id="1026" name="Picture 2" descr="Dosya:Süleyman Demirel Üniversitesi logosu.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7129" y="82273"/>
            <a:ext cx="2829077" cy="280530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2"/>
          <p:cNvSpPr txBox="1"/>
          <p:nvPr/>
        </p:nvSpPr>
        <p:spPr>
          <a:xfrm>
            <a:off x="857250" y="5315064"/>
            <a:ext cx="10664190" cy="1167114"/>
          </a:xfrm>
          <a:prstGeom prst="rect">
            <a:avLst/>
          </a:prstGeom>
          <a:noFill/>
        </p:spPr>
        <p:txBody>
          <a:bodyPr wrap="square">
            <a:spAutoFit/>
          </a:bodyPr>
          <a:lstStyle/>
          <a:p>
            <a:pPr algn="ctr">
              <a:lnSpc>
                <a:spcPct val="150000"/>
              </a:lnSpc>
              <a:defRPr sz="3400" b="1">
                <a:solidFill>
                  <a:srgbClr val="FFFFFF"/>
                </a:solidFill>
              </a:defRPr>
            </a:pPr>
            <a:r>
              <a:rPr lang="tr-TR" sz="1200" dirty="0" smtClean="0">
                <a:ln w="0"/>
                <a:solidFill>
                  <a:schemeClr val="tx1">
                    <a:lumMod val="95000"/>
                    <a:lumOff val="5000"/>
                  </a:schemeClr>
                </a:solidFill>
                <a:latin typeface="Times New Roman" panose="02020603050405020304" pitchFamily="18" charset="0"/>
                <a:cs typeface="Times New Roman" panose="02020603050405020304" pitchFamily="18" charset="0"/>
              </a:rPr>
              <a:t>BEKİR TÜRK</a:t>
            </a:r>
          </a:p>
          <a:p>
            <a:pPr algn="ctr">
              <a:lnSpc>
                <a:spcPct val="150000"/>
              </a:lnSpc>
              <a:defRPr sz="3400" b="1">
                <a:solidFill>
                  <a:srgbClr val="FFFFFF"/>
                </a:solidFill>
              </a:defRPr>
            </a:pPr>
            <a:r>
              <a:rPr lang="tr-TR" sz="1200" dirty="0" smtClean="0">
                <a:ln w="0"/>
                <a:solidFill>
                  <a:schemeClr val="tx1">
                    <a:lumMod val="95000"/>
                    <a:lumOff val="5000"/>
                  </a:schemeClr>
                </a:solidFill>
                <a:latin typeface="Times New Roman" panose="02020603050405020304" pitchFamily="18" charset="0"/>
                <a:cs typeface="Times New Roman" panose="02020603050405020304" pitchFamily="18" charset="0"/>
              </a:rPr>
              <a:t>ŞUBE MÜDÜRÜ</a:t>
            </a:r>
          </a:p>
          <a:p>
            <a:pPr algn="ctr">
              <a:lnSpc>
                <a:spcPct val="150000"/>
              </a:lnSpc>
              <a:defRPr sz="3400" b="1">
                <a:solidFill>
                  <a:srgbClr val="FFFFFF"/>
                </a:solidFill>
              </a:defRPr>
            </a:pPr>
            <a:r>
              <a:rPr lang="tr-TR" sz="1200" dirty="0" smtClean="0">
                <a:ln w="0"/>
                <a:solidFill>
                  <a:schemeClr val="tx1">
                    <a:lumMod val="95000"/>
                    <a:lumOff val="5000"/>
                  </a:schemeClr>
                </a:solidFill>
                <a:latin typeface="Times New Roman" panose="02020603050405020304" pitchFamily="18" charset="0"/>
                <a:cs typeface="Times New Roman" panose="02020603050405020304" pitchFamily="18" charset="0"/>
              </a:rPr>
              <a:t>İDARİ VEMALİ İŞLER DAİRE BAŞKANLIĞI</a:t>
            </a:r>
          </a:p>
          <a:p>
            <a:pPr algn="ctr">
              <a:lnSpc>
                <a:spcPct val="150000"/>
              </a:lnSpc>
              <a:defRPr sz="3400" b="1">
                <a:solidFill>
                  <a:srgbClr val="FFFFFF"/>
                </a:solidFill>
              </a:defRPr>
            </a:pPr>
            <a:r>
              <a:rPr lang="tr-TR" sz="1200" dirty="0" smtClean="0">
                <a:ln w="0"/>
                <a:solidFill>
                  <a:schemeClr val="tx1">
                    <a:lumMod val="95000"/>
                    <a:lumOff val="5000"/>
                  </a:schemeClr>
                </a:solidFill>
                <a:latin typeface="Times New Roman" panose="02020603050405020304" pitchFamily="18" charset="0"/>
                <a:cs typeface="Times New Roman" panose="02020603050405020304" pitchFamily="18" charset="0"/>
              </a:rPr>
              <a:t>04.11.2026</a:t>
            </a:r>
            <a:endParaRPr sz="1200" dirty="0">
              <a:ln w="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02920" y="146304"/>
            <a:ext cx="3284297"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EĞİTİMİN AMACI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a:t>
            </a:r>
          </a:p>
        </p:txBody>
      </p:sp>
      <p:sp>
        <p:nvSpPr>
          <p:cNvPr id="10" name="Rectangle 3"/>
          <p:cNvSpPr>
            <a:spLocks noChangeArrowheads="1"/>
          </p:cNvSpPr>
          <p:nvPr/>
        </p:nvSpPr>
        <p:spPr bwMode="auto">
          <a:xfrm>
            <a:off x="274320" y="742352"/>
            <a:ext cx="11155298" cy="190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45720" numCol="1" anchor="ctr" anchorCtr="0" compatLnSpc="1">
            <a:prstTxWarp prst="textNoShape">
              <a:avLst/>
            </a:prstTxWarp>
            <a:spAutoFit/>
          </a:bodyPr>
          <a:lstStyle/>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Kamu kaynaklarının etkili, ekonomik ve verimli kullanılmasını sağlamak. </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İhale ve </a:t>
            </a:r>
            <a:r>
              <a:rPr kumimoji="0" lang="tr-TR" altLang="tr-T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satınalma</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süreçlerinde mevzuata tam uyumu gerçekleştirmek.</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Uygulamada sıkça yapılan hataların önüne geçmek.</a:t>
            </a:r>
          </a:p>
        </p:txBody>
      </p:sp>
      <p:sp>
        <p:nvSpPr>
          <p:cNvPr id="12" name="Rectangle 1"/>
          <p:cNvSpPr/>
          <p:nvPr/>
        </p:nvSpPr>
        <p:spPr>
          <a:xfrm>
            <a:off x="305" y="2893773"/>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latin typeface="Times New Roman" panose="02020603050405020304" pitchFamily="18" charset="0"/>
              <a:cs typeface="Times New Roman" panose="02020603050405020304" pitchFamily="18" charset="0"/>
            </a:endParaRPr>
          </a:p>
        </p:txBody>
      </p:sp>
      <p:sp>
        <p:nvSpPr>
          <p:cNvPr id="13" name="TextBox 2"/>
          <p:cNvSpPr txBox="1"/>
          <p:nvPr/>
        </p:nvSpPr>
        <p:spPr>
          <a:xfrm>
            <a:off x="502919" y="3074356"/>
            <a:ext cx="3284297" cy="523220"/>
          </a:xfrm>
          <a:prstGeom prst="rect">
            <a:avLst/>
          </a:prstGeom>
          <a:noFill/>
        </p:spPr>
        <p:txBody>
          <a:bodyPr wrap="squar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EĞİTİM AKIŞI</a:t>
            </a:r>
            <a:endParaRPr lang="tr-TR" sz="2800" dirty="0">
              <a:latin typeface="Times New Roman" panose="02020603050405020304" pitchFamily="18" charset="0"/>
              <a:cs typeface="Times New Roman" panose="02020603050405020304" pitchFamily="18" charset="0"/>
            </a:endParaRPr>
          </a:p>
        </p:txBody>
      </p:sp>
      <p:sp>
        <p:nvSpPr>
          <p:cNvPr id="16" name="Rectangle 5"/>
          <p:cNvSpPr>
            <a:spLocks noChangeArrowheads="1"/>
          </p:cNvSpPr>
          <p:nvPr/>
        </p:nvSpPr>
        <p:spPr bwMode="auto">
          <a:xfrm>
            <a:off x="310961" y="3572742"/>
            <a:ext cx="11301919"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4734 Sayılı Kanun'un Temel İlkeleri ve Kapsamı</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İhale Öncesi Hazırlık Süreçleri (Yaklaşık Maliyet, Teknik Şartname)</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İhale Usulleri ve Doğrudan Temin</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İhale Komisyonu, Değerlendirme ve Sözleşme Aşaması</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Sık Yapılan Hatalar ve Önemli Hususlar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632" y="2576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8739554" cy="523220"/>
          </a:xfrm>
          <a:prstGeom prst="rect">
            <a:avLst/>
          </a:prstGeom>
          <a:noFill/>
        </p:spPr>
        <p:txBody>
          <a:bodyPr wrap="squar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4734 SAYILI KANUN’UN AMACI VE KAPSAMI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3</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3</a:t>
            </a:r>
          </a:p>
        </p:txBody>
      </p:sp>
      <p:sp>
        <p:nvSpPr>
          <p:cNvPr id="8" name="Rectangle 1"/>
          <p:cNvSpPr>
            <a:spLocks noChangeArrowheads="1"/>
          </p:cNvSpPr>
          <p:nvPr/>
        </p:nvSpPr>
        <p:spPr bwMode="auto">
          <a:xfrm>
            <a:off x="215019" y="1128410"/>
            <a:ext cx="11427403" cy="518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Amaç:</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Kamu hukukuna tabi olan veya kamunun denetimi altında bulunan kurumların kullanacağı kaynakların ihale esaslarını düzenlemek.</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Kapsam:</a:t>
            </a:r>
            <a:endPar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Genel, özel ve düzenleyici/denetleyici kurumlar</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İl özel idareleri, belediyeler ve bunlara bağlı kuruluşlar</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BİT (Bütçe İçi/Dışı) ve döner sermayeli kuruluşlar</a:t>
            </a:r>
          </a:p>
          <a:p>
            <a:pPr marL="285750" marR="0" lvl="0" indent="-28575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Temel Kavramlar:</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Mal alımı, hizmet alımı, yapım işi ve danışmanlık hizmetleri</a:t>
            </a:r>
            <a:r>
              <a:rPr kumimoji="0" lang="tr-TR" altLang="tr-TR" sz="1800" b="0" i="0" u="none" strike="noStrike" cap="none" normalizeH="0" baseline="0" dirty="0" smtClean="0">
                <a:ln>
                  <a:noFill/>
                </a:ln>
                <a:solidFill>
                  <a:schemeClr val="tx1"/>
                </a:solidFill>
                <a:effectLst/>
                <a:latin typeface="Arial" panose="020B0604020202020204" pitchFamily="34"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02920" y="146304"/>
            <a:ext cx="11109960" cy="523220"/>
          </a:xfrm>
          <a:prstGeom prst="rect">
            <a:avLst/>
          </a:prstGeom>
          <a:noFill/>
        </p:spPr>
        <p:txBody>
          <a:bodyPr wrap="squar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4734 SAYILI KANUNUN TEMEL İHALE İLKELERİ (MADDE 5)</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4</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4</a:t>
            </a:r>
          </a:p>
        </p:txBody>
      </p:sp>
      <p:sp>
        <p:nvSpPr>
          <p:cNvPr id="8" name="Rectangle 1"/>
          <p:cNvSpPr>
            <a:spLocks noChangeArrowheads="1"/>
          </p:cNvSpPr>
          <p:nvPr/>
        </p:nvSpPr>
        <p:spPr bwMode="auto">
          <a:xfrm>
            <a:off x="502920" y="1026307"/>
            <a:ext cx="11438659"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20" numCol="1" anchor="ctr" anchorCtr="0" compatLnSpc="1">
            <a:prstTxWarp prst="textNoShape">
              <a:avLst/>
            </a:prstTxWarp>
            <a:spAutoFit/>
          </a:bodyPr>
          <a:lstStyle/>
          <a:p>
            <a:pPr marR="0" lvl="0" algn="just" defTabSz="914400" rtl="0" eaLnBrk="0" fontAlgn="base" latinLnBrk="0" hangingPunct="0">
              <a:lnSpc>
                <a:spcPct val="150000"/>
              </a:lnSpc>
              <a:spcBef>
                <a:spcPct val="0"/>
              </a:spcBef>
              <a:spcAft>
                <a:spcPct val="0"/>
              </a:spcAft>
              <a:buClrTx/>
              <a:buSzTx/>
              <a:tabLst/>
            </a:pPr>
            <a:r>
              <a:rPr kumimoji="0" lang="tr-TR" altLang="tr-TR"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İdarenin ihale süreçlerinde uymakla yükümlü olduğu altın kurallar:</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Saydamlık ve Rekabet:</a:t>
            </a:r>
            <a:r>
              <a:rPr kumimoji="0" lang="tr-TR" altLang="tr-TR"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Tüm isteklilere eşit ve açık bir süreç.</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Eşit Muamele:</a:t>
            </a:r>
            <a:r>
              <a:rPr kumimoji="0" lang="tr-TR" altLang="tr-TR"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Adaylar ve istekliler arasında ayrım yapılmaması. </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Güvenirlik ve Gizlilik:</a:t>
            </a:r>
            <a:r>
              <a:rPr kumimoji="0" lang="tr-TR" altLang="tr-TR"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Yaklaşık maliyet ve teklif bilgilerinin korunması.</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Kamuoyu Denetimi:</a:t>
            </a:r>
            <a:r>
              <a:rPr kumimoji="0" lang="tr-TR" altLang="tr-TR"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Süreçlerin izlenebilir ve şeffaf olması.</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Kaynakların Verimli Kullanımı:</a:t>
            </a:r>
            <a:r>
              <a:rPr kumimoji="0" lang="tr-TR" altLang="tr-TR"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İhtiyaçların zamanında ve en uygun şartlarda karşılanması.</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6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Önemli Not:</a:t>
            </a:r>
            <a:r>
              <a:rPr kumimoji="0" lang="tr-TR" altLang="tr-TR" sz="2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Aralarında kabul edilebilir bir doğal bağ olmadıkça mal alımı, hizmet alımı ve yapım işleri aynı ihalede birleştirilemez.</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6573129" cy="523220"/>
          </a:xfrm>
          <a:prstGeom prst="rect">
            <a:avLst/>
          </a:prstGeom>
          <a:noFill/>
        </p:spPr>
        <p:txBody>
          <a:bodyPr wrap="squar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İHALE ÖNCESİ HAZIRLIK SÜRECİ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5</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5</a:t>
            </a:r>
          </a:p>
        </p:txBody>
      </p:sp>
      <p:sp>
        <p:nvSpPr>
          <p:cNvPr id="8" name="Rectangle 1"/>
          <p:cNvSpPr>
            <a:spLocks noChangeArrowheads="1"/>
          </p:cNvSpPr>
          <p:nvPr/>
        </p:nvSpPr>
        <p:spPr bwMode="auto">
          <a:xfrm>
            <a:off x="502920" y="1195519"/>
            <a:ext cx="1105993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20" numCol="1" anchor="ctr" anchorCtr="0" compatLnSpc="1">
            <a:prstTxWarp prst="textNoShape">
              <a:avLst/>
            </a:prstTxWarp>
            <a:spAutoFit/>
          </a:bodyPr>
          <a:lstStyle/>
          <a:p>
            <a:pPr marR="0" lvl="0" algn="l" defTabSz="914400" rtl="0" eaLnBrk="0" fontAlgn="base" latinLnBrk="0" hangingPunct="0">
              <a:lnSpc>
                <a:spcPct val="150000"/>
              </a:lnSpc>
              <a:spcBef>
                <a:spcPct val="0"/>
              </a:spcBef>
              <a:spcAft>
                <a:spcPct val="0"/>
              </a:spcAft>
              <a:buClrTx/>
              <a:buSzTx/>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Bir ihalenin başarısı, hazırlık aşamasındaki titizliğe bağlıdır. </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İhtiyaç Tespiti ] ➔ [ Teknik Şartname Hazırlığı ] ➔ [ Yaklaşık Maliyet Hesabı ] ➔ [ İhale Onayı &amp; Ödenek ] </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İhtiyaç Tespiti:</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Gerçek ihtiyacın zamanında belirlenmesi.</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Ödenek Şartı:</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Ödeneği bulunmayan hiçbir iş için ihaleye çıkılamaz.</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Çevresel Etki (ÇED):</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Yapım işlerinde ÇED belgesi aranması zorunludur.</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7981287" cy="523220"/>
          </a:xfrm>
          <a:prstGeom prst="rect">
            <a:avLst/>
          </a:prstGeom>
          <a:noFill/>
        </p:spPr>
        <p:txBody>
          <a:bodyPr wrap="non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TEKNİK ŞARTNAME HAZIRLAMA ESASLARI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6</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6</a:t>
            </a:r>
          </a:p>
        </p:txBody>
      </p:sp>
      <p:sp>
        <p:nvSpPr>
          <p:cNvPr id="8" name="Rectangle 1"/>
          <p:cNvSpPr>
            <a:spLocks noChangeArrowheads="1"/>
          </p:cNvSpPr>
          <p:nvPr/>
        </p:nvSpPr>
        <p:spPr bwMode="auto">
          <a:xfrm>
            <a:off x="192579" y="1141024"/>
            <a:ext cx="11420301"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Belli bir marka, model, patent veya menşei işaret eden ibarelere </a:t>
            </a: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yer verilemez</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Belirli bir markaya yönelik özel tanımlamalar yapılamaz.</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İstisna:</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Dengi/muadili belirtilmek kaydıyla ve teknik bir zorunluluk varsa marka belirtilebilir (</a:t>
            </a:r>
            <a:r>
              <a:rPr kumimoji="0" lang="tr-TR" altLang="tr-TR" sz="28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rPr>
              <a:t>örn</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yedek parça alımları).</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Şartname, rekabeti engelleyici hususlar içermemeli, verimliliği ve fonksiyonelliği hedeflemelidir</a:t>
            </a:r>
            <a:r>
              <a:rPr kumimoji="0" lang="tr-TR" altLang="tr-TR" sz="1800" b="0" i="0" u="none" strike="noStrike" cap="none" normalizeH="0" baseline="0" dirty="0" smtClean="0">
                <a:ln>
                  <a:noFill/>
                </a:ln>
                <a:solidFill>
                  <a:schemeClr val="tx1"/>
                </a:solidFill>
                <a:effectLst/>
                <a:latin typeface="Arial" panose="020B0604020202020204" pitchFamily="34" charset="0"/>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6238246" cy="523220"/>
          </a:xfrm>
          <a:prstGeom prst="rect">
            <a:avLst/>
          </a:prstGeom>
          <a:noFill/>
        </p:spPr>
        <p:txBody>
          <a:bodyPr wrap="non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YAKLAŞIK MALİYET (YM) HESABI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7</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7</a:t>
            </a:r>
          </a:p>
        </p:txBody>
      </p:sp>
      <p:sp>
        <p:nvSpPr>
          <p:cNvPr id="8" name="Rectangle 1"/>
          <p:cNvSpPr>
            <a:spLocks noChangeArrowheads="1"/>
          </p:cNvSpPr>
          <p:nvPr/>
        </p:nvSpPr>
        <p:spPr bwMode="auto">
          <a:xfrm>
            <a:off x="320040" y="1526360"/>
            <a:ext cx="11109960" cy="3924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İhale onay belgesi düzenlenmeden önce idarece hesaplanır/hesaplatılır.</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Sermaye ve Gizlilik:</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Yaklaşık maliyet, ihale ilanına kadar/ihale anına kadar gizli tutulur; isteklilere açıklanmaz. </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Piyasa Araştırması:</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Ticaret odaları, kamu kurumları fiyatları, üretici katalogları ve piyasa teklifleri harmanlanarak gerçekçi bir bedel tespit edilir.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4629216" cy="523220"/>
          </a:xfrm>
          <a:prstGeom prst="rect">
            <a:avLst/>
          </a:prstGeom>
          <a:noFill/>
        </p:spPr>
        <p:txBody>
          <a:bodyPr wrap="non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TEMEL İHALE USULLERİ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8</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8</a:t>
            </a:r>
          </a:p>
        </p:txBody>
      </p:sp>
      <p:graphicFrame>
        <p:nvGraphicFramePr>
          <p:cNvPr id="8" name="Tablo 7"/>
          <p:cNvGraphicFramePr>
            <a:graphicFrameLocks noGrp="1"/>
          </p:cNvGraphicFramePr>
          <p:nvPr>
            <p:extLst>
              <p:ext uri="{D42A27DB-BD31-4B8C-83A1-F6EECF244321}">
                <p14:modId xmlns:p14="http://schemas.microsoft.com/office/powerpoint/2010/main" val="4149549184"/>
              </p:ext>
            </p:extLst>
          </p:nvPr>
        </p:nvGraphicFramePr>
        <p:xfrm>
          <a:off x="457200" y="1506230"/>
          <a:ext cx="11155680" cy="5162276"/>
        </p:xfrm>
        <a:graphic>
          <a:graphicData uri="http://schemas.openxmlformats.org/drawingml/2006/table">
            <a:tbl>
              <a:tblPr/>
              <a:tblGrid>
                <a:gridCol w="5577840">
                  <a:extLst>
                    <a:ext uri="{9D8B030D-6E8A-4147-A177-3AD203B41FA5}">
                      <a16:colId xmlns:a16="http://schemas.microsoft.com/office/drawing/2014/main" val="1040602126"/>
                    </a:ext>
                  </a:extLst>
                </a:gridCol>
                <a:gridCol w="5577840">
                  <a:extLst>
                    <a:ext uri="{9D8B030D-6E8A-4147-A177-3AD203B41FA5}">
                      <a16:colId xmlns:a16="http://schemas.microsoft.com/office/drawing/2014/main" val="4010755030"/>
                    </a:ext>
                  </a:extLst>
                </a:gridCol>
              </a:tblGrid>
              <a:tr h="657017">
                <a:tc>
                  <a:txBody>
                    <a:bodyPr/>
                    <a:lstStyle/>
                    <a:p>
                      <a:r>
                        <a:rPr lang="tr-TR" sz="2400" b="1">
                          <a:effectLst/>
                          <a:latin typeface="Times New Roman" panose="02020603050405020304" pitchFamily="18" charset="0"/>
                          <a:cs typeface="Times New Roman" panose="02020603050405020304" pitchFamily="18" charset="0"/>
                        </a:rPr>
                        <a:t>Usul</a:t>
                      </a:r>
                      <a:endParaRPr lang="tr-TR" sz="2400">
                        <a:effectLst/>
                        <a:latin typeface="Times New Roman" panose="02020603050405020304" pitchFamily="18" charset="0"/>
                        <a:cs typeface="Times New Roman" panose="02020603050405020304" pitchFamily="18" charset="0"/>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tr-TR" sz="2400" b="1" dirty="0">
                          <a:effectLst/>
                          <a:latin typeface="Times New Roman" panose="02020603050405020304" pitchFamily="18" charset="0"/>
                          <a:cs typeface="Times New Roman" panose="02020603050405020304" pitchFamily="18" charset="0"/>
                        </a:rPr>
                        <a:t>Açıklama</a:t>
                      </a:r>
                      <a:endParaRPr lang="tr-TR" sz="2400" dirty="0">
                        <a:effectLst/>
                        <a:latin typeface="Times New Roman" panose="02020603050405020304" pitchFamily="18" charset="0"/>
                        <a:cs typeface="Times New Roman" panose="02020603050405020304" pitchFamily="18" charset="0"/>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2459800405"/>
                  </a:ext>
                </a:extLst>
              </a:tr>
              <a:tr h="1079386">
                <a:tc>
                  <a:txBody>
                    <a:bodyPr/>
                    <a:lstStyle/>
                    <a:p>
                      <a:pPr algn="just"/>
                      <a:r>
                        <a:rPr lang="tr-TR" sz="2400" b="1" dirty="0">
                          <a:effectLst/>
                          <a:latin typeface="Times New Roman" panose="02020603050405020304" pitchFamily="18" charset="0"/>
                          <a:cs typeface="Times New Roman" panose="02020603050405020304" pitchFamily="18" charset="0"/>
                        </a:rPr>
                        <a:t>Açık İhale Usulü</a:t>
                      </a:r>
                      <a:endParaRPr lang="tr-TR" sz="2400" dirty="0">
                        <a:effectLst/>
                        <a:latin typeface="Times New Roman" panose="02020603050405020304" pitchFamily="18" charset="0"/>
                        <a:cs typeface="Times New Roman" panose="02020603050405020304" pitchFamily="18" charset="0"/>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tr-TR" sz="2400">
                          <a:effectLst/>
                          <a:latin typeface="Times New Roman" panose="02020603050405020304" pitchFamily="18" charset="0"/>
                          <a:cs typeface="Times New Roman" panose="02020603050405020304" pitchFamily="18" charset="0"/>
                        </a:rPr>
                        <a:t>Bütün isteklilerin teklif verebildiği temel usuldür.</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1785128668"/>
                  </a:ext>
                </a:extLst>
              </a:tr>
              <a:tr h="1924121">
                <a:tc>
                  <a:txBody>
                    <a:bodyPr/>
                    <a:lstStyle/>
                    <a:p>
                      <a:r>
                        <a:rPr lang="tr-TR" sz="2400" b="1" dirty="0">
                          <a:effectLst/>
                          <a:latin typeface="Times New Roman" panose="02020603050405020304" pitchFamily="18" charset="0"/>
                          <a:cs typeface="Times New Roman" panose="02020603050405020304" pitchFamily="18" charset="0"/>
                        </a:rPr>
                        <a:t>Belli İstekliler Arasında İhale</a:t>
                      </a:r>
                      <a:endParaRPr lang="tr-TR" sz="2400" dirty="0">
                        <a:effectLst/>
                        <a:latin typeface="Times New Roman" panose="02020603050405020304" pitchFamily="18" charset="0"/>
                        <a:cs typeface="Times New Roman" panose="02020603050405020304" pitchFamily="18" charset="0"/>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tr-TR" sz="2400">
                          <a:effectLst/>
                          <a:latin typeface="Times New Roman" panose="02020603050405020304" pitchFamily="18" charset="0"/>
                          <a:cs typeface="Times New Roman" panose="02020603050405020304" pitchFamily="18" charset="0"/>
                        </a:rPr>
                        <a:t>Ön yeterlik değerlendirmesi sonucu davet edilenlerin teklif verebildiği usuldür. (Karmaşık/uzmanlık gerektiren işler)</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1974597014"/>
                  </a:ext>
                </a:extLst>
              </a:tr>
              <a:tr h="1501752">
                <a:tc>
                  <a:txBody>
                    <a:bodyPr/>
                    <a:lstStyle/>
                    <a:p>
                      <a:r>
                        <a:rPr lang="tr-TR" sz="2400" b="1" dirty="0">
                          <a:effectLst/>
                          <a:latin typeface="Times New Roman" panose="02020603050405020304" pitchFamily="18" charset="0"/>
                          <a:cs typeface="Times New Roman" panose="02020603050405020304" pitchFamily="18" charset="0"/>
                        </a:rPr>
                        <a:t>Pazarlık Usulü (Md. 21)</a:t>
                      </a:r>
                      <a:endParaRPr lang="tr-TR" sz="2400" dirty="0">
                        <a:effectLst/>
                        <a:latin typeface="Times New Roman" panose="02020603050405020304" pitchFamily="18" charset="0"/>
                        <a:cs typeface="Times New Roman" panose="02020603050405020304" pitchFamily="18" charset="0"/>
                      </a:endParaRP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tc>
                  <a:txBody>
                    <a:bodyPr/>
                    <a:lstStyle/>
                    <a:p>
                      <a:r>
                        <a:rPr lang="tr-TR" sz="2400" dirty="0">
                          <a:effectLst/>
                          <a:latin typeface="Times New Roman" panose="02020603050405020304" pitchFamily="18" charset="0"/>
                          <a:cs typeface="Times New Roman" panose="02020603050405020304" pitchFamily="18" charset="0"/>
                        </a:rPr>
                        <a:t>Kanunda belirtilen özel hallerde (doğal afet, ani/beklenmeyen olaylar, teknik özellikli işler) uygulanan usuldür.</a:t>
                      </a:r>
                    </a:p>
                  </a:txBody>
                  <a:tcPr marL="114300" marR="114300" marT="76200" marB="76200"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557904065"/>
                  </a:ext>
                </a:extLst>
              </a:tr>
            </a:tbl>
          </a:graphicData>
        </a:graphic>
      </p:graphicFrame>
      <p:sp>
        <p:nvSpPr>
          <p:cNvPr id="10" name="Dikdörtgen 9"/>
          <p:cNvSpPr/>
          <p:nvPr/>
        </p:nvSpPr>
        <p:spPr>
          <a:xfrm>
            <a:off x="426040" y="831068"/>
            <a:ext cx="7242688" cy="523220"/>
          </a:xfrm>
          <a:prstGeom prst="rect">
            <a:avLst/>
          </a:prstGeom>
        </p:spPr>
        <p:txBody>
          <a:bodyPr wrap="none">
            <a:spAutoFit/>
          </a:bodyPr>
          <a:lstStyle/>
          <a:p>
            <a:pPr lvl="0" defTabSz="914400" eaLnBrk="0" fontAlgn="base" hangingPunct="0">
              <a:spcBef>
                <a:spcPct val="0"/>
              </a:spcBef>
              <a:spcAft>
                <a:spcPct val="0"/>
              </a:spcAft>
            </a:pPr>
            <a:r>
              <a:rPr lang="tr-TR" altLang="tr-TR" sz="2800" b="1" dirty="0">
                <a:latin typeface="Times New Roman" panose="02020603050405020304" pitchFamily="18" charset="0"/>
                <a:cs typeface="Times New Roman" panose="02020603050405020304" pitchFamily="18" charset="0"/>
              </a:rPr>
              <a:t>4734 Sayılı Kanun'da tanımlanan ana usuller: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5734198" cy="523220"/>
          </a:xfrm>
          <a:prstGeom prst="rect">
            <a:avLst/>
          </a:prstGeom>
          <a:noFill/>
        </p:spPr>
        <p:txBody>
          <a:bodyPr wrap="non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DOĞRADAN TEMİN (MADDE 22)</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9</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9</a:t>
            </a:r>
          </a:p>
        </p:txBody>
      </p:sp>
      <p:sp>
        <p:nvSpPr>
          <p:cNvPr id="8" name="Rectangle 1"/>
          <p:cNvSpPr>
            <a:spLocks noChangeArrowheads="1"/>
          </p:cNvSpPr>
          <p:nvPr/>
        </p:nvSpPr>
        <p:spPr bwMode="auto">
          <a:xfrm>
            <a:off x="223058" y="1258464"/>
            <a:ext cx="11389822" cy="553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 </a:t>
            </a:r>
            <a:r>
              <a:rPr kumimoji="0" lang="tr-TR" altLang="tr-TR" sz="28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Unutmayınız:</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Doğrudan Temin bir ihale usulü değil, bir </a:t>
            </a: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alım yöntemidir</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Parasal limitler dahilinde veya tek kaynaktan alım zorunluluğu olan hallerde kullanılır.</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Teminat alma, ilan yapma ve ihale komisyonu kurma zorunluluğu yoktur (idarenin takdirindedir).</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Piyasa fiyat araştırması yapılarak en uygun bedelle alım gerçekleştirilir.</a:t>
            </a:r>
          </a:p>
          <a:p>
            <a:pPr marL="457200" marR="0" lvl="0" indent="-457200" algn="just"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İhtiyaçların bölünerek doğrudan temin limitleri altında bırakılması yasaktır.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9018751"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DOĞRUDAN TEMİN İLE İHALE ARASINDAKİ FARK</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9</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9</a:t>
            </a:r>
          </a:p>
        </p:txBody>
      </p:sp>
      <p:sp>
        <p:nvSpPr>
          <p:cNvPr id="6" name="Dikdörtgen 5"/>
          <p:cNvSpPr/>
          <p:nvPr/>
        </p:nvSpPr>
        <p:spPr>
          <a:xfrm>
            <a:off x="336665" y="923544"/>
            <a:ext cx="11276216" cy="5001369"/>
          </a:xfrm>
          <a:prstGeom prst="rect">
            <a:avLst/>
          </a:prstGeom>
        </p:spPr>
        <p:txBody>
          <a:bodyPr wrap="square">
            <a:spAutoFit/>
          </a:bodyPr>
          <a:lstStyle/>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b="1" dirty="0">
                <a:latin typeface="Times New Roman" panose="02020603050405020304" pitchFamily="18" charset="0"/>
                <a:cs typeface="Times New Roman" panose="02020603050405020304" pitchFamily="18" charset="0"/>
              </a:rPr>
              <a:t>İhale:</a:t>
            </a:r>
            <a:r>
              <a:rPr lang="tr-TR" sz="2800" dirty="0">
                <a:latin typeface="Times New Roman" panose="02020603050405020304" pitchFamily="18" charset="0"/>
                <a:cs typeface="Times New Roman" panose="02020603050405020304" pitchFamily="18" charset="0"/>
              </a:rPr>
              <a:t> Kanunda düzenlenen usuller ve rekabetçi süreç.</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b="1" dirty="0">
                <a:latin typeface="Times New Roman" panose="02020603050405020304" pitchFamily="18" charset="0"/>
                <a:cs typeface="Times New Roman" panose="02020603050405020304" pitchFamily="18" charset="0"/>
              </a:rPr>
              <a:t>Doğrudan temin: </a:t>
            </a:r>
            <a:r>
              <a:rPr lang="tr-TR" sz="2800" dirty="0">
                <a:latin typeface="Times New Roman" panose="02020603050405020304" pitchFamily="18" charset="0"/>
                <a:cs typeface="Times New Roman" panose="02020603050405020304" pitchFamily="18" charset="0"/>
              </a:rPr>
              <a:t>22 </a:t>
            </a:r>
            <a:r>
              <a:rPr lang="tr-TR" sz="2800" dirty="0" err="1">
                <a:latin typeface="Times New Roman" panose="02020603050405020304" pitchFamily="18" charset="0"/>
                <a:cs typeface="Times New Roman" panose="02020603050405020304" pitchFamily="18" charset="0"/>
              </a:rPr>
              <a:t>nci</a:t>
            </a:r>
            <a:r>
              <a:rPr lang="tr-TR" sz="2800" dirty="0">
                <a:latin typeface="Times New Roman" panose="02020603050405020304" pitchFamily="18" charset="0"/>
                <a:cs typeface="Times New Roman" panose="02020603050405020304" pitchFamily="18" charset="0"/>
              </a:rPr>
              <a:t> maddede belirtilen hallerde, ihale usulü uygulanmaksızın yapılan alım.</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Her iki yöntemde de ihtiyaç, ödenek, mevzuata uygunluk ve belge düzeni önemlidir.</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Doğrudan temin, 'istenilen firmadan alım yapma' anlamına gelmez; mevzuattaki şartlar ve kamu yararı gözetilir.</a:t>
            </a:r>
          </a:p>
        </p:txBody>
      </p:sp>
    </p:spTree>
    <p:extLst>
      <p:ext uri="{BB962C8B-B14F-4D97-AF65-F5344CB8AC3E}">
        <p14:creationId xmlns:p14="http://schemas.microsoft.com/office/powerpoint/2010/main" val="9093871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6588599" cy="523220"/>
          </a:xfrm>
          <a:prstGeom prst="rect">
            <a:avLst/>
          </a:prstGeom>
          <a:noFill/>
        </p:spPr>
        <p:txBody>
          <a:bodyPr wrap="non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İHALE KOMİSYONU VE GÖREVLERİ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10</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10</a:t>
            </a:r>
          </a:p>
        </p:txBody>
      </p:sp>
      <p:sp>
        <p:nvSpPr>
          <p:cNvPr id="8" name="Rectangle 1"/>
          <p:cNvSpPr>
            <a:spLocks noChangeArrowheads="1"/>
          </p:cNvSpPr>
          <p:nvPr/>
        </p:nvSpPr>
        <p:spPr bwMode="auto">
          <a:xfrm>
            <a:off x="401782" y="1103757"/>
            <a:ext cx="11413981"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Yapısı:</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En az 5 kişiden ve tek sayıda üyeden oluşur.</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Üyeler:</a:t>
            </a:r>
            <a:endPar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İlgili uzman (en az 1 kişi)</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Mali üye / muhasebe personeli (1 kişi)</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Başkan ve diğer üyeler</a:t>
            </a:r>
          </a:p>
          <a:p>
            <a:pPr marL="457200" marR="0" lvl="0" indent="-45720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Karar Mekanizması:</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Komisyon üyeleri çekimser oy kullanamaz; kabul veya reddeder, muhalif olan üye gerekçesini yazmak zorundadır</a:t>
            </a:r>
            <a:r>
              <a:rPr kumimoji="0" lang="tr-TR" altLang="tr-TR" sz="1800" b="0" i="0" u="none" strike="noStrike" cap="none" normalizeH="0" baseline="0" dirty="0" smtClean="0">
                <a:ln>
                  <a:noFill/>
                </a:ln>
                <a:solidFill>
                  <a:schemeClr val="tx1"/>
                </a:solidFill>
                <a:effectLst/>
                <a:latin typeface="Arial" panose="020B0604020202020204" pitchFamily="34"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6732933" cy="523220"/>
          </a:xfrm>
          <a:prstGeom prst="rect">
            <a:avLst/>
          </a:prstGeom>
          <a:noFill/>
        </p:spPr>
        <p:txBody>
          <a:bodyPr wrap="non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TEKLİFLERİN DEĞERLENDİRİLMESİ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11</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11</a:t>
            </a:r>
          </a:p>
        </p:txBody>
      </p:sp>
      <p:sp>
        <p:nvSpPr>
          <p:cNvPr id="8" name="Rectangle 1"/>
          <p:cNvSpPr>
            <a:spLocks noChangeArrowheads="1"/>
          </p:cNvSpPr>
          <p:nvPr/>
        </p:nvSpPr>
        <p:spPr bwMode="auto">
          <a:xfrm>
            <a:off x="187749" y="1266396"/>
            <a:ext cx="11594523"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14350" marR="0" lvl="0" indent="-514350" algn="just" defTabSz="914400" rtl="0" eaLnBrk="0" fontAlgn="base" latinLnBrk="0" hangingPunct="0">
              <a:lnSpc>
                <a:spcPct val="150000"/>
              </a:lnSpc>
              <a:spcBef>
                <a:spcPct val="0"/>
              </a:spcBef>
              <a:spcAft>
                <a:spcPct val="0"/>
              </a:spcAft>
              <a:buClrTx/>
              <a:buSzTx/>
              <a:buFont typeface="+mj-lt"/>
              <a:buAutoNum type="arabicPeriod"/>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Belge Kontrolü:</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Geçici teminat, teklif mektubu, yeterlik belgeleri incelenir.</a:t>
            </a:r>
          </a:p>
          <a:p>
            <a:pPr marL="514350" marR="0" lvl="0" indent="-514350" algn="just" defTabSz="914400" rtl="0" eaLnBrk="0" fontAlgn="base" latinLnBrk="0" hangingPunct="0">
              <a:lnSpc>
                <a:spcPct val="150000"/>
              </a:lnSpc>
              <a:spcBef>
                <a:spcPct val="0"/>
              </a:spcBef>
              <a:spcAft>
                <a:spcPct val="0"/>
              </a:spcAft>
              <a:buClrTx/>
              <a:buSzTx/>
              <a:buFont typeface="+mj-lt"/>
              <a:buAutoNum type="arabicPeriod"/>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Aşırı Düşük Teklif Sorgulaması:</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Sınır değerin altında kalan tekliflerden açıklama istenir veya kanundaki güncel düzenlemelere göre değerlendirilir.</a:t>
            </a:r>
          </a:p>
          <a:p>
            <a:pPr marL="514350" marR="0" lvl="0" indent="-514350" algn="just" defTabSz="914400" rtl="0" eaLnBrk="0" fontAlgn="base" latinLnBrk="0" hangingPunct="0">
              <a:lnSpc>
                <a:spcPct val="150000"/>
              </a:lnSpc>
              <a:spcBef>
                <a:spcPct val="0"/>
              </a:spcBef>
              <a:spcAft>
                <a:spcPct val="0"/>
              </a:spcAft>
              <a:buClrTx/>
              <a:buSzTx/>
              <a:buFont typeface="+mj-lt"/>
              <a:buAutoNum type="arabicPeriod"/>
              <a:tabLst/>
            </a:pPr>
            <a:r>
              <a:rPr kumimoji="0" lang="tr-TR" altLang="tr-TR" sz="2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Ekonomik Açıdan En Avantajlı Teklif:</a:t>
            </a:r>
            <a:endPar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914400" lvl="1" indent="-457200" algn="just" defTabSz="914400" eaLnBrk="0" fontAlgn="base" hangingPunct="0">
              <a:lnSpc>
                <a:spcPct val="150000"/>
              </a:lnSpc>
              <a:spcBef>
                <a:spcPct val="0"/>
              </a:spcBef>
              <a:spcAft>
                <a:spcPct val="0"/>
              </a:spcAft>
              <a:buFont typeface="Wingdings" panose="05000000000000000000" pitchFamily="2" charset="2"/>
              <a:buChar char="§"/>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Sadece en düşük fiyat esasına göre belirlenebilir.</a:t>
            </a:r>
          </a:p>
          <a:p>
            <a:pPr marL="914400" lvl="1" indent="-457200" algn="just" defTabSz="914400" eaLnBrk="0" fontAlgn="base" hangingPunct="0">
              <a:lnSpc>
                <a:spcPct val="150000"/>
              </a:lnSpc>
              <a:spcBef>
                <a:spcPct val="0"/>
              </a:spcBef>
              <a:spcAft>
                <a:spcPct val="0"/>
              </a:spcAft>
              <a:buFont typeface="Wingdings" panose="05000000000000000000" pitchFamily="2" charset="2"/>
              <a:buChar char="§"/>
            </a:pP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Fiyat dışı unsurlar (kalite, teknik özellik, işletme maliyeti vb.) dikkate alınarak da belirlenebilir.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7059112" cy="523220"/>
          </a:xfrm>
          <a:prstGeom prst="rect">
            <a:avLst/>
          </a:prstGeom>
          <a:noFill/>
        </p:spPr>
        <p:txBody>
          <a:bodyPr wrap="none">
            <a:spAutoFit/>
          </a:bodyPr>
          <a:lstStyle/>
          <a:p>
            <a:pPr>
              <a:defRPr sz="2500" b="1">
                <a:solidFill>
                  <a:srgbClr val="FFFFFF"/>
                </a:solidFill>
              </a:defRPr>
            </a:pPr>
            <a:r>
              <a:rPr lang="tr-TR" sz="2800" b="1" dirty="0" smtClean="0">
                <a:latin typeface="Times New Roman" panose="02020603050405020304" pitchFamily="18" charset="0"/>
                <a:cs typeface="Times New Roman" panose="02020603050405020304" pitchFamily="18" charset="0"/>
              </a:rPr>
              <a:t>UYGULAMADA SIK YAPILAN HATALAR</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12</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12</a:t>
            </a:r>
          </a:p>
        </p:txBody>
      </p:sp>
      <p:sp>
        <p:nvSpPr>
          <p:cNvPr id="8" name="Rectangle 1"/>
          <p:cNvSpPr>
            <a:spLocks noChangeArrowheads="1"/>
          </p:cNvSpPr>
          <p:nvPr/>
        </p:nvSpPr>
        <p:spPr bwMode="auto">
          <a:xfrm>
            <a:off x="265161" y="1218840"/>
            <a:ext cx="11467407" cy="4539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0" fontAlgn="base" latinLnBrk="0" hangingPunct="0">
              <a:lnSpc>
                <a:spcPct val="150000"/>
              </a:lnSpc>
              <a:spcBef>
                <a:spcPct val="0"/>
              </a:spcBef>
              <a:spcAft>
                <a:spcPct val="0"/>
              </a:spcAft>
              <a:buSzTx/>
              <a:buFont typeface="Wingdings" panose="05000000000000000000" pitchFamily="2" charset="2"/>
              <a:buChar char="Ø"/>
              <a:tabLst/>
            </a:pPr>
            <a:r>
              <a:rPr kumimoji="0" lang="tr-TR" altLang="tr-TR" sz="2800" b="0" i="0" u="none" strike="noStrike" cap="none" normalizeH="0" baseline="0" dirty="0" smtClean="0">
                <a:ln>
                  <a:noFill/>
                </a:ln>
                <a:solidFill>
                  <a:srgbClr val="FF0000"/>
                </a:solidFill>
                <a:effectLst/>
                <a:latin typeface="Arial" panose="020B0604020202020204" pitchFamily="34" charset="0"/>
              </a:rPr>
              <a:t>❌</a:t>
            </a:r>
            <a:r>
              <a:rPr kumimoji="0" lang="tr-TR" altLang="tr-TR" sz="1800" b="0" i="0" u="none" strike="noStrike" cap="none" normalizeH="0" baseline="0" dirty="0" smtClean="0">
                <a:ln>
                  <a:noFill/>
                </a:ln>
                <a:solidFill>
                  <a:srgbClr val="FF0000"/>
                </a:solidFill>
                <a:effectLst/>
                <a:latin typeface="Arial" panose="020B0604020202020204" pitchFamily="34" charset="0"/>
              </a:rPr>
              <a:t> </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İhtiyacın kısımlara bölünerek doğrudan temin limitleri altına çekilmesi.</a:t>
            </a:r>
          </a:p>
          <a:p>
            <a:pPr marL="457200" marR="0" lvl="0" indent="-457200" algn="just" defTabSz="914400" rtl="0" eaLnBrk="0" fontAlgn="base" latinLnBrk="0" hangingPunct="0">
              <a:lnSpc>
                <a:spcPct val="150000"/>
              </a:lnSpc>
              <a:spcBef>
                <a:spcPct val="0"/>
              </a:spcBef>
              <a:spcAft>
                <a:spcPct val="0"/>
              </a:spcAft>
              <a:buSzTx/>
              <a:buFont typeface="Wingdings" panose="05000000000000000000" pitchFamily="2" charset="2"/>
              <a:buChar char="Ø"/>
              <a:tabLst/>
            </a:pPr>
            <a:r>
              <a:rPr kumimoji="0" lang="tr-TR" altLang="tr-TR" sz="2800"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Teknik şartnamede marka/model belirtilmesi veya tek bir firmayı tarif eden kriterler konulması.</a:t>
            </a:r>
          </a:p>
          <a:p>
            <a:pPr marL="457200" marR="0" lvl="0" indent="-457200" algn="just" defTabSz="914400" rtl="0" eaLnBrk="0" fontAlgn="base" latinLnBrk="0" hangingPunct="0">
              <a:lnSpc>
                <a:spcPct val="150000"/>
              </a:lnSpc>
              <a:spcBef>
                <a:spcPct val="0"/>
              </a:spcBef>
              <a:spcAft>
                <a:spcPct val="0"/>
              </a:spcAft>
              <a:buSzTx/>
              <a:buFont typeface="Wingdings" panose="05000000000000000000" pitchFamily="2" charset="2"/>
              <a:buChar char="Ø"/>
              <a:tabLst/>
            </a:pPr>
            <a:r>
              <a:rPr kumimoji="0" lang="tr-TR" altLang="tr-TR" sz="2800"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Yaklaşık maliyetin gizliliğine özen gösterilmemesi.</a:t>
            </a:r>
          </a:p>
          <a:p>
            <a:pPr marL="457200" marR="0" lvl="0" indent="-457200" algn="just" defTabSz="914400" rtl="0" eaLnBrk="0" fontAlgn="base" latinLnBrk="0" hangingPunct="0">
              <a:lnSpc>
                <a:spcPct val="150000"/>
              </a:lnSpc>
              <a:spcBef>
                <a:spcPct val="0"/>
              </a:spcBef>
              <a:spcAft>
                <a:spcPct val="0"/>
              </a:spcAft>
              <a:buSzTx/>
              <a:buFont typeface="Wingdings" panose="05000000000000000000" pitchFamily="2" charset="2"/>
              <a:buChar char="Ø"/>
              <a:tabLst/>
            </a:pPr>
            <a:r>
              <a:rPr kumimoji="0" lang="tr-TR" altLang="tr-TR" sz="2800"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Yasaklılık teyidi yapılmadan sözleşme imzalanması.</a:t>
            </a:r>
          </a:p>
          <a:p>
            <a:pPr marL="457200" marR="0" lvl="0" indent="-457200" algn="just" defTabSz="914400" rtl="0" eaLnBrk="0" fontAlgn="base" latinLnBrk="0" hangingPunct="0">
              <a:lnSpc>
                <a:spcPct val="150000"/>
              </a:lnSpc>
              <a:spcBef>
                <a:spcPct val="0"/>
              </a:spcBef>
              <a:spcAft>
                <a:spcPct val="0"/>
              </a:spcAft>
              <a:buSzTx/>
              <a:buFont typeface="Wingdings" panose="05000000000000000000" pitchFamily="2" charset="2"/>
              <a:buChar char="Ø"/>
              <a:tabLst/>
            </a:pPr>
            <a:r>
              <a:rPr kumimoji="0" lang="tr-TR" altLang="tr-TR" sz="2800"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a:t>
            </a:r>
            <a:r>
              <a:rPr kumimoji="0" lang="tr-TR" altLang="tr-TR"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Muayene kabul süreçlerinde şartnameye uygun olmayan mal/hizmetin kabul edilmesi.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27010"/>
            <a:ext cx="9581726"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SAYIŞTAY VE DENETİM AÇISINDAN RİSKLİ ALANLAR</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13</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13</a:t>
            </a:r>
          </a:p>
        </p:txBody>
      </p:sp>
      <p:sp>
        <p:nvSpPr>
          <p:cNvPr id="9" name="Dikdörtgen 8"/>
          <p:cNvSpPr/>
          <p:nvPr/>
        </p:nvSpPr>
        <p:spPr>
          <a:xfrm>
            <a:off x="502920" y="1092919"/>
            <a:ext cx="11334404" cy="4534062"/>
          </a:xfrm>
          <a:prstGeom prst="rect">
            <a:avLst/>
          </a:prstGeom>
        </p:spPr>
        <p:txBody>
          <a:bodyPr wrap="square">
            <a:spAutoFit/>
          </a:bodyPr>
          <a:lstStyle/>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İhtiyacın yanlış belirlenmesi veya gereksiz alım.</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Yaklaşık maliyetin yeterli araştırma yapılmadan oluşturulması.</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Teknik şartnamenin rekabeti daraltması.</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İşin kısımlara bölünerek ihale usulünden kaçınılması.</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Doğrudan teminin Kanundaki şartlar dışında kullanılması.</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lang="tr-TR" sz="2800" dirty="0">
                <a:latin typeface="Times New Roman" panose="02020603050405020304" pitchFamily="18" charset="0"/>
                <a:cs typeface="Times New Roman" panose="02020603050405020304" pitchFamily="18" charset="0"/>
              </a:rPr>
              <a:t>Muayene-kabul yapılmadan veya sözleşmeye aykırı ödeme yapılması.</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6455037"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ÖRNEK OLAY 1: BİLGİSAYAR ALIMI</a:t>
            </a:r>
            <a:endParaRPr lang="tr-TR"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40080" y="1234440"/>
            <a:ext cx="10972800" cy="3631250"/>
          </a:xfrm>
          <a:prstGeom prst="rect">
            <a:avLst/>
          </a:prstGeom>
          <a:noFill/>
        </p:spPr>
        <p:txBody>
          <a:bodyPr wrap="square" lIns="73152" rIns="45720">
            <a:spAutoFit/>
          </a:bodyPr>
          <a:lstStyle/>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İhtiyaç</a:t>
            </a:r>
            <a:r>
              <a:rPr sz="2800" b="1" dirty="0">
                <a:latin typeface="Times New Roman" panose="02020603050405020304" pitchFamily="18" charset="0"/>
                <a:cs typeface="Times New Roman" panose="02020603050405020304" pitchFamily="18" charset="0"/>
              </a:rPr>
              <a:t>:</a:t>
            </a:r>
            <a:r>
              <a:rPr sz="2800" dirty="0">
                <a:latin typeface="Times New Roman" panose="02020603050405020304" pitchFamily="18" charset="0"/>
                <a:cs typeface="Times New Roman" panose="02020603050405020304" pitchFamily="18" charset="0"/>
              </a:rPr>
              <a:t> 30 </a:t>
            </a:r>
            <a:r>
              <a:rPr sz="2800" dirty="0" err="1">
                <a:latin typeface="Times New Roman" panose="02020603050405020304" pitchFamily="18" charset="0"/>
                <a:cs typeface="Times New Roman" panose="02020603050405020304" pitchFamily="18" charset="0"/>
              </a:rPr>
              <a:t>adet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bilgisayar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Önce</a:t>
            </a:r>
            <a:r>
              <a:rPr sz="2800" b="1" dirty="0">
                <a:latin typeface="Times New Roman" panose="02020603050405020304" pitchFamily="18" charset="0"/>
                <a:cs typeface="Times New Roman" panose="02020603050405020304" pitchFamily="18" charset="0"/>
              </a:rPr>
              <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teknik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özellikler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miktar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ödenek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yaklaşık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maliyet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belirlenir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Sonra</a:t>
            </a:r>
            <a:r>
              <a:rPr sz="2800" b="1" dirty="0">
                <a:latin typeface="Times New Roman" panose="02020603050405020304" pitchFamily="18" charset="0"/>
                <a:cs typeface="Times New Roman" panose="02020603050405020304" pitchFamily="18" charset="0"/>
              </a:rPr>
              <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uygun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alım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yöntemi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ihale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dokümanı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hazırlanır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Kontrol</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sorusu</a:t>
            </a:r>
            <a:r>
              <a:rPr sz="2800" b="1"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Teknik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şartname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belirli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marka</a:t>
            </a:r>
            <a:r>
              <a:rPr sz="2800" dirty="0">
                <a:latin typeface="Times New Roman" panose="02020603050405020304" pitchFamily="18" charset="0"/>
                <a:cs typeface="Times New Roman" panose="02020603050405020304" pitchFamily="18" charset="0"/>
              </a:rPr>
              <a:t>/</a:t>
            </a:r>
            <a:r>
              <a:rPr sz="2800" dirty="0" err="1">
                <a:latin typeface="Times New Roman" panose="02020603050405020304" pitchFamily="18" charset="0"/>
                <a:cs typeface="Times New Roman" panose="02020603050405020304" pitchFamily="18" charset="0"/>
              </a:rPr>
              <a:t>modeli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fiilen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zorunlu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kılıyor</a:t>
            </a:r>
            <a:r>
              <a:rPr sz="2800" dirty="0">
                <a:latin typeface="Times New Roman" panose="02020603050405020304" pitchFamily="18" charset="0"/>
                <a:cs typeface="Times New Roman" panose="02020603050405020304" pitchFamily="18" charset="0"/>
              </a:rPr>
              <a:t> mu?</a:t>
            </a: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25</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25</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8240782"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ÖRNEK OLAY 2: AYNI İHTİYACIN BÖLÜNMESİ</a:t>
            </a:r>
            <a:endParaRPr lang="tr-TR"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40080" y="1234440"/>
            <a:ext cx="10972800" cy="5647700"/>
          </a:xfrm>
          <a:prstGeom prst="rect">
            <a:avLst/>
          </a:prstGeom>
          <a:noFill/>
        </p:spPr>
        <p:txBody>
          <a:bodyPr wrap="square" lIns="73152" rIns="45720">
            <a:spAutoFit/>
          </a:bodyPr>
          <a:lstStyle/>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dirty="0" err="1">
                <a:latin typeface="Times New Roman" panose="02020603050405020304" pitchFamily="18" charset="0"/>
                <a:cs typeface="Times New Roman" panose="02020603050405020304" pitchFamily="18" charset="0"/>
              </a:rPr>
              <a:t>Bir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birim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aynı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yıl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içinde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aynı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nitelikteki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ihtiyacı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küçük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alımlara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ayırmak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istiyor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Kontrol</a:t>
            </a:r>
            <a:r>
              <a:rPr sz="2800" b="1"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İhtiyacın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önceden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öngörülebilir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olup</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olmadığı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toplam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ihtiyacın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niteliği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değerlendirilir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b="1" dirty="0">
                <a:latin typeface="Times New Roman" panose="02020603050405020304" pitchFamily="18" charset="0"/>
                <a:cs typeface="Times New Roman" panose="02020603050405020304" pitchFamily="18" charset="0"/>
              </a:rPr>
              <a:t>Risk: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İhale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usulü</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veya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parasal</a:t>
            </a:r>
            <a:r>
              <a:rPr sz="2800" dirty="0">
                <a:latin typeface="Times New Roman" panose="02020603050405020304" pitchFamily="18" charset="0"/>
                <a:cs typeface="Times New Roman" panose="02020603050405020304" pitchFamily="18" charset="0"/>
              </a:rPr>
              <a:t> limit </a:t>
            </a:r>
            <a:r>
              <a:rPr sz="2800" dirty="0" err="1">
                <a:latin typeface="Times New Roman" panose="02020603050405020304" pitchFamily="18" charset="0"/>
                <a:cs typeface="Times New Roman" panose="02020603050405020304" pitchFamily="18" charset="0"/>
              </a:rPr>
              <a:t>hükümlerini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aşmamak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amacıyla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bölme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yapılması</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Çözüm</a:t>
            </a:r>
            <a:r>
              <a:rPr sz="2800" b="1"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İhtiyacın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tamamı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yıllık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planlama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birlikte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değerlendirilmelidir</a:t>
            </a:r>
            <a:r>
              <a:rPr sz="2800" dirty="0">
                <a:latin typeface="Times New Roman" panose="02020603050405020304" pitchFamily="18" charset="0"/>
                <a:cs typeface="Times New Roman" panose="02020603050405020304" pitchFamily="18" charset="0"/>
              </a:rPr>
              <a:t>.</a:t>
            </a: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26</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26</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6621043"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ÖRNEK OLAY 3: TEKNİK ŞARTNAME</a:t>
            </a:r>
            <a:endParaRPr lang="tr-TR"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40080" y="1234440"/>
            <a:ext cx="10972800" cy="3062377"/>
          </a:xfrm>
          <a:prstGeom prst="rect">
            <a:avLst/>
          </a:prstGeom>
          <a:noFill/>
        </p:spPr>
        <p:txBody>
          <a:bodyPr wrap="square" lIns="73152" rIns="45720">
            <a:spAutoFit/>
          </a:bodyPr>
          <a:lstStyle/>
          <a:p>
            <a:pPr>
              <a:lnSpc>
                <a:spcPct val="150000"/>
              </a:lnSpc>
              <a:spcAft>
                <a:spcPts val="1000"/>
              </a:spcAft>
              <a:defRPr sz="2000" b="0">
                <a:solidFill>
                  <a:srgbClr val="2D2D2D"/>
                </a:solidFill>
              </a:defRPr>
            </a:pPr>
            <a:r>
              <a:rPr sz="2800" b="1" dirty="0" err="1">
                <a:latin typeface="Times New Roman" panose="02020603050405020304" pitchFamily="18" charset="0"/>
                <a:cs typeface="Times New Roman" panose="02020603050405020304" pitchFamily="18" charset="0"/>
              </a:rPr>
              <a:t>Şartnamede</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tek</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bir</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ürünün</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özelliklerini</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karşılayan</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ölçüler</a:t>
            </a:r>
            <a:r>
              <a:rPr sz="2800" b="1" dirty="0">
                <a:latin typeface="Times New Roman" panose="02020603050405020304" pitchFamily="18" charset="0"/>
                <a:cs typeface="Times New Roman" panose="02020603050405020304" pitchFamily="18" charset="0"/>
              </a:rPr>
              <a:t> </a:t>
            </a:r>
            <a:r>
              <a:rPr sz="2800" b="1" dirty="0" err="1">
                <a:latin typeface="Times New Roman" panose="02020603050405020304" pitchFamily="18" charset="0"/>
                <a:cs typeface="Times New Roman" panose="02020603050405020304" pitchFamily="18" charset="0"/>
              </a:rPr>
              <a:t>belirlenmiş</a:t>
            </a:r>
            <a:r>
              <a:rPr sz="2800" b="1" dirty="0">
                <a:latin typeface="Times New Roman" panose="02020603050405020304" pitchFamily="18" charset="0"/>
                <a:cs typeface="Times New Roman" panose="02020603050405020304" pitchFamily="18" charset="0"/>
              </a:rPr>
              <a:t>.</a:t>
            </a:r>
          </a:p>
          <a:p>
            <a:pPr marL="457200" indent="-457200">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Soru</a:t>
            </a:r>
            <a:r>
              <a:rPr sz="2800" b="1" dirty="0">
                <a:latin typeface="Times New Roman" panose="02020603050405020304" pitchFamily="18" charset="0"/>
                <a:cs typeface="Times New Roman" panose="02020603050405020304" pitchFamily="18" charset="0"/>
              </a:rPr>
              <a:t>:</a:t>
            </a:r>
            <a:r>
              <a:rPr sz="2800" dirty="0">
                <a:latin typeface="Times New Roman" panose="02020603050405020304" pitchFamily="18" charset="0"/>
                <a:cs typeface="Times New Roman" panose="02020603050405020304" pitchFamily="18" charset="0"/>
              </a:rPr>
              <a:t> Bu </a:t>
            </a:r>
            <a:r>
              <a:rPr sz="2800" dirty="0" err="1">
                <a:latin typeface="Times New Roman" panose="02020603050405020304" pitchFamily="18" charset="0"/>
                <a:cs typeface="Times New Roman" panose="02020603050405020304" pitchFamily="18" charset="0"/>
              </a:rPr>
              <a:t>özellikler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gerçek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ihtiyacın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teknik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gerekliliği</a:t>
            </a:r>
            <a:r>
              <a:rPr sz="2800" dirty="0">
                <a:latin typeface="Times New Roman" panose="02020603050405020304" pitchFamily="18" charset="0"/>
                <a:cs typeface="Times New Roman" panose="02020603050405020304" pitchFamily="18" charset="0"/>
              </a:rPr>
              <a:t> mi?</a:t>
            </a:r>
          </a:p>
          <a:p>
            <a:pPr marL="457200" indent="-457200">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Soru</a:t>
            </a:r>
            <a:r>
              <a:rPr sz="2800" b="1" dirty="0">
                <a:latin typeface="Times New Roman" panose="02020603050405020304" pitchFamily="18" charset="0"/>
                <a:cs typeface="Times New Roman" panose="02020603050405020304" pitchFamily="18" charset="0"/>
              </a:rPr>
              <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Eşdeğer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ürünlerin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katılımı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mümkün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mü</a:t>
            </a:r>
            <a:r>
              <a:rPr sz="2800" dirty="0">
                <a:latin typeface="Times New Roman" panose="02020603050405020304" pitchFamily="18" charset="0"/>
                <a:cs typeface="Times New Roman" panose="02020603050405020304" pitchFamily="18" charset="0"/>
              </a:rPr>
              <a:t>?</a:t>
            </a:r>
          </a:p>
          <a:p>
            <a:pPr marL="457200" indent="-457200">
              <a:lnSpc>
                <a:spcPct val="150000"/>
              </a:lnSpc>
              <a:spcAft>
                <a:spcPts val="1000"/>
              </a:spcAft>
              <a:buFont typeface="Wingdings" panose="05000000000000000000" pitchFamily="2" charset="2"/>
              <a:buChar char="Ø"/>
              <a:defRPr sz="2000" b="0">
                <a:solidFill>
                  <a:srgbClr val="2D2D2D"/>
                </a:solidFill>
              </a:defRPr>
            </a:pPr>
            <a:r>
              <a:rPr sz="2800" b="1" dirty="0" err="1">
                <a:latin typeface="Times New Roman" panose="02020603050405020304" pitchFamily="18" charset="0"/>
                <a:cs typeface="Times New Roman" panose="02020603050405020304" pitchFamily="18" charset="0"/>
              </a:rPr>
              <a:t>Soru</a:t>
            </a:r>
            <a:r>
              <a:rPr sz="2800" b="1" dirty="0">
                <a:latin typeface="Times New Roman" panose="02020603050405020304" pitchFamily="18" charset="0"/>
                <a:cs typeface="Times New Roman" panose="02020603050405020304" pitchFamily="18" charset="0"/>
              </a:rPr>
              <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Rekabet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eşit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muamele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ilkeleri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korunuyor</a:t>
            </a:r>
            <a:r>
              <a:rPr sz="2800" dirty="0">
                <a:latin typeface="Times New Roman" panose="02020603050405020304" pitchFamily="18" charset="0"/>
                <a:cs typeface="Times New Roman" panose="02020603050405020304" pitchFamily="18" charset="0"/>
              </a:rPr>
              <a:t> mu?</a:t>
            </a: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27</a:t>
            </a:r>
          </a:p>
        </p:txBody>
      </p:sp>
      <p:sp>
        <p:nvSpPr>
          <p:cNvPr id="6" name="TextBox 5"/>
          <p:cNvSpPr txBox="1"/>
          <p:nvPr/>
        </p:nvSpPr>
        <p:spPr>
          <a:xfrm>
            <a:off x="594360" y="6199632"/>
            <a:ext cx="7772400" cy="228600"/>
          </a:xfrm>
          <a:prstGeom prst="rect">
            <a:avLst/>
          </a:prstGeom>
          <a:noFill/>
        </p:spPr>
        <p:txBody>
          <a:bodyPr wrap="none">
            <a:spAutoFit/>
          </a:bodyPr>
          <a:lstStyle/>
          <a:p>
            <a:pPr>
              <a:defRPr sz="800" b="1">
                <a:solidFill>
                  <a:srgbClr val="A01E2D"/>
                </a:solidFill>
              </a:defRPr>
            </a:pPr>
            <a:r>
              <a:t>T.C. SÜLEYMAN DEMİREL ÜNİVERSİTESİ  •  İDARİ VE MALİ İŞLER / SATIN ALMA EĞİTİMİ</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27</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9698937"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SDÜ İÇİN ÖRNEK ALIM: GÜVENLİK KAMERA SİSTEMİ</a:t>
            </a:r>
            <a:endParaRPr lang="tr-T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27</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27</a:t>
            </a:r>
          </a:p>
        </p:txBody>
      </p:sp>
      <p:sp>
        <p:nvSpPr>
          <p:cNvPr id="8" name="Dikdörtgen 7"/>
          <p:cNvSpPr/>
          <p:nvPr/>
        </p:nvSpPr>
        <p:spPr>
          <a:xfrm>
            <a:off x="502920" y="1066801"/>
            <a:ext cx="11287298" cy="4914166"/>
          </a:xfrm>
          <a:prstGeom prst="rect">
            <a:avLst/>
          </a:prstGeom>
        </p:spPr>
        <p:txBody>
          <a:bodyPr wrap="square">
            <a:spAutoFit/>
          </a:bodyPr>
          <a:lstStyle/>
          <a:p>
            <a:pPr marL="457200" indent="-457200" algn="just">
              <a:spcAft>
                <a:spcPts val="1000"/>
              </a:spcAft>
              <a:buFont typeface="Wingdings" panose="05000000000000000000" pitchFamily="2" charset="2"/>
              <a:buChar char="Ø"/>
              <a:defRPr sz="1900">
                <a:solidFill>
                  <a:srgbClr val="2D2D2D"/>
                </a:solidFill>
              </a:defRPr>
            </a:pPr>
            <a:r>
              <a:rPr lang="tr-TR" sz="2800" b="1" dirty="0">
                <a:latin typeface="Times New Roman" panose="02020603050405020304" pitchFamily="18" charset="0"/>
                <a:cs typeface="Times New Roman" panose="02020603050405020304" pitchFamily="18" charset="0"/>
              </a:rPr>
              <a:t>İhtiyaç:</a:t>
            </a:r>
            <a:r>
              <a:rPr lang="tr-TR" sz="2800" dirty="0">
                <a:latin typeface="Times New Roman" panose="02020603050405020304" pitchFamily="18" charset="0"/>
                <a:cs typeface="Times New Roman" panose="02020603050405020304" pitchFamily="18" charset="0"/>
              </a:rPr>
              <a:t> kampüs içi güvenlik amacıyla kamera, kayıt ve ilgili ekipman/hizmet alımı.</a:t>
            </a:r>
          </a:p>
          <a:p>
            <a:pPr marL="457200" indent="-457200" algn="just">
              <a:spcAft>
                <a:spcPts val="1000"/>
              </a:spcAft>
              <a:buFont typeface="Wingdings" panose="05000000000000000000" pitchFamily="2" charset="2"/>
              <a:buChar char="Ø"/>
              <a:defRPr sz="1900">
                <a:solidFill>
                  <a:srgbClr val="2D2D2D"/>
                </a:solidFill>
              </a:defRPr>
            </a:pPr>
            <a:r>
              <a:rPr lang="tr-TR" sz="2800" b="1" dirty="0">
                <a:latin typeface="Times New Roman" panose="02020603050405020304" pitchFamily="18" charset="0"/>
                <a:cs typeface="Times New Roman" panose="02020603050405020304" pitchFamily="18" charset="0"/>
              </a:rPr>
              <a:t>Teknik şartname: </a:t>
            </a:r>
            <a:r>
              <a:rPr lang="tr-TR" sz="2800" dirty="0">
                <a:latin typeface="Times New Roman" panose="02020603050405020304" pitchFamily="18" charset="0"/>
                <a:cs typeface="Times New Roman" panose="02020603050405020304" pitchFamily="18" charset="0"/>
              </a:rPr>
              <a:t>görüntü kalitesi, gece görüşü, depolama, ağ uyumluluğu, garanti ve bakım kriterleri.</a:t>
            </a:r>
          </a:p>
          <a:p>
            <a:pPr marL="457200" indent="-457200" algn="just">
              <a:spcAft>
                <a:spcPts val="1000"/>
              </a:spcAft>
              <a:buFont typeface="Wingdings" panose="05000000000000000000" pitchFamily="2" charset="2"/>
              <a:buChar char="Ø"/>
              <a:defRPr sz="1900">
                <a:solidFill>
                  <a:srgbClr val="2D2D2D"/>
                </a:solidFill>
              </a:defRPr>
            </a:pPr>
            <a:r>
              <a:rPr lang="tr-TR" sz="2800" b="1" dirty="0">
                <a:latin typeface="Times New Roman" panose="02020603050405020304" pitchFamily="18" charset="0"/>
                <a:cs typeface="Times New Roman" panose="02020603050405020304" pitchFamily="18" charset="0"/>
              </a:rPr>
              <a:t>Kontrol:</a:t>
            </a:r>
            <a:r>
              <a:rPr lang="tr-TR" sz="2800" dirty="0">
                <a:latin typeface="Times New Roman" panose="02020603050405020304" pitchFamily="18" charset="0"/>
                <a:cs typeface="Times New Roman" panose="02020603050405020304" pitchFamily="18" charset="0"/>
              </a:rPr>
              <a:t> mevcut sistemle uyumluluk, gerçek ihtiyaç miktarı, yaklaşık maliyet ve ödenek.</a:t>
            </a:r>
          </a:p>
          <a:p>
            <a:pPr marL="457200" indent="-457200" algn="just">
              <a:spcAft>
                <a:spcPts val="1000"/>
              </a:spcAft>
              <a:buFont typeface="Wingdings" panose="05000000000000000000" pitchFamily="2" charset="2"/>
              <a:buChar char="Ø"/>
              <a:defRPr sz="1900">
                <a:solidFill>
                  <a:srgbClr val="2D2D2D"/>
                </a:solidFill>
              </a:defRPr>
            </a:pPr>
            <a:r>
              <a:rPr lang="tr-TR" sz="2800" b="1" dirty="0">
                <a:latin typeface="Times New Roman" panose="02020603050405020304" pitchFamily="18" charset="0"/>
                <a:cs typeface="Times New Roman" panose="02020603050405020304" pitchFamily="18" charset="0"/>
              </a:rPr>
              <a:t>Risk: </a:t>
            </a:r>
            <a:r>
              <a:rPr lang="tr-TR" sz="2800" dirty="0">
                <a:latin typeface="Times New Roman" panose="02020603050405020304" pitchFamily="18" charset="0"/>
                <a:cs typeface="Times New Roman" panose="02020603050405020304" pitchFamily="18" charset="0"/>
              </a:rPr>
              <a:t>tek marka/modeli işaret eden veya rekabeti gereksiz yere daraltan teknik kriterler.</a:t>
            </a:r>
          </a:p>
          <a:p>
            <a:pPr marL="457200" indent="-457200" algn="just">
              <a:spcAft>
                <a:spcPts val="1000"/>
              </a:spcAft>
              <a:buFont typeface="Wingdings" panose="05000000000000000000" pitchFamily="2" charset="2"/>
              <a:buChar char="Ø"/>
              <a:defRPr sz="1900">
                <a:solidFill>
                  <a:srgbClr val="2D2D2D"/>
                </a:solidFill>
              </a:defRPr>
            </a:pPr>
            <a:r>
              <a:rPr lang="tr-TR" sz="2800" b="1" dirty="0">
                <a:latin typeface="Times New Roman" panose="02020603050405020304" pitchFamily="18" charset="0"/>
                <a:cs typeface="Times New Roman" panose="02020603050405020304" pitchFamily="18" charset="0"/>
              </a:rPr>
              <a:t>Kabul:</a:t>
            </a:r>
            <a:r>
              <a:rPr lang="tr-TR" sz="2800" dirty="0">
                <a:latin typeface="Times New Roman" panose="02020603050405020304" pitchFamily="18" charset="0"/>
                <a:cs typeface="Times New Roman" panose="02020603050405020304" pitchFamily="18" charset="0"/>
              </a:rPr>
              <a:t> teslim edilen sistemin şartname ve sözleşmedeki tüm teknik kriterler üzerinden test edilmesi.</a:t>
            </a:r>
          </a:p>
        </p:txBody>
      </p:sp>
    </p:spTree>
    <p:extLst>
      <p:ext uri="{BB962C8B-B14F-4D97-AF65-F5344CB8AC3E}">
        <p14:creationId xmlns:p14="http://schemas.microsoft.com/office/powerpoint/2010/main" val="623230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7182223" cy="523220"/>
          </a:xfrm>
          <a:prstGeom prst="rect">
            <a:avLst/>
          </a:prstGeom>
          <a:noFill/>
        </p:spPr>
        <p:txBody>
          <a:bodyPr wrap="none">
            <a:spAutoFit/>
          </a:bodyPr>
          <a:lstStyle/>
          <a:p>
            <a:pPr>
              <a:defRPr sz="2500" b="1">
                <a:solidFill>
                  <a:srgbClr val="FFFFFF"/>
                </a:solidFill>
              </a:defRPr>
            </a:pPr>
            <a:r>
              <a:rPr lang="fi-FI" sz="2800" dirty="0" smtClean="0">
                <a:latin typeface="Times New Roman" panose="02020603050405020304" pitchFamily="18" charset="0"/>
                <a:cs typeface="Times New Roman" panose="02020603050405020304" pitchFamily="18" charset="0"/>
              </a:rPr>
              <a:t>UYGULAMA: SATIN ALMA AKIŞ ŞEMASI</a:t>
            </a:r>
            <a:endParaRPr lang="fi-FI"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54676" y="923544"/>
            <a:ext cx="11684924" cy="5324535"/>
          </a:xfrm>
          <a:prstGeom prst="rect">
            <a:avLst/>
          </a:prstGeom>
          <a:noFill/>
        </p:spPr>
        <p:txBody>
          <a:bodyPr wrap="square" lIns="73152" rIns="45720">
            <a:spAutoFit/>
          </a:bodyPr>
          <a:lstStyle/>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err="1">
                <a:latin typeface="Times New Roman" panose="02020603050405020304" pitchFamily="18" charset="0"/>
                <a:cs typeface="Times New Roman" panose="02020603050405020304" pitchFamily="18" charset="0"/>
              </a:rPr>
              <a:t>İhtiyaç</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Ödenek</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İhtiyaç</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raporu</a:t>
            </a:r>
            <a:r>
              <a:rPr sz="3000" dirty="0">
                <a:latin typeface="Times New Roman" panose="02020603050405020304" pitchFamily="18" charset="0"/>
                <a:cs typeface="Times New Roman" panose="02020603050405020304" pitchFamily="18" charset="0"/>
              </a:rPr>
              <a:t>/</a:t>
            </a:r>
            <a:r>
              <a:rPr sz="3000" dirty="0" err="1">
                <a:latin typeface="Times New Roman" panose="02020603050405020304" pitchFamily="18" charset="0"/>
                <a:cs typeface="Times New Roman" panose="02020603050405020304" pitchFamily="18" charset="0"/>
              </a:rPr>
              <a:t>onay</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Yaklaşık</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maliyet</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Yöntem</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seçimi</a:t>
            </a:r>
            <a:endParaRPr sz="3000" dirty="0">
              <a:latin typeface="Times New Roman" panose="02020603050405020304" pitchFamily="18" charset="0"/>
              <a:cs typeface="Times New Roman" panose="02020603050405020304" pitchFamily="18" charset="0"/>
            </a:endParaRPr>
          </a:p>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a:latin typeface="Times New Roman" panose="02020603050405020304" pitchFamily="18" charset="0"/>
                <a:cs typeface="Times New Roman" panose="02020603050405020304" pitchFamily="18" charset="0"/>
              </a:rPr>
              <a:t>→ </a:t>
            </a:r>
            <a:r>
              <a:rPr sz="3000" dirty="0" err="1" smtClean="0">
                <a:latin typeface="Times New Roman" panose="02020603050405020304" pitchFamily="18" charset="0"/>
                <a:cs typeface="Times New Roman" panose="02020603050405020304" pitchFamily="18" charset="0"/>
              </a:rPr>
              <a:t>Teknik</a:t>
            </a:r>
            <a:r>
              <a:rPr lang="tr-TR" sz="3000" dirty="0" smtClean="0">
                <a:latin typeface="Times New Roman" panose="02020603050405020304" pitchFamily="18" charset="0"/>
                <a:cs typeface="Times New Roman" panose="02020603050405020304" pitchFamily="18" charset="0"/>
              </a:rPr>
              <a:t> Şartname</a:t>
            </a:r>
            <a:r>
              <a:rPr sz="3000" dirty="0" smtClean="0">
                <a:latin typeface="Times New Roman" panose="02020603050405020304" pitchFamily="18" charset="0"/>
                <a:cs typeface="Times New Roman" panose="02020603050405020304" pitchFamily="18" charset="0"/>
              </a:rPr>
              <a:t>/</a:t>
            </a:r>
            <a:r>
              <a:rPr sz="3000" dirty="0" err="1" smtClean="0">
                <a:latin typeface="Times New Roman" panose="02020603050405020304" pitchFamily="18" charset="0"/>
                <a:cs typeface="Times New Roman" panose="02020603050405020304" pitchFamily="18" charset="0"/>
              </a:rPr>
              <a:t>İdari</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doküman</a:t>
            </a:r>
            <a:r>
              <a:rPr sz="3000" dirty="0">
                <a:latin typeface="Times New Roman" panose="02020603050405020304" pitchFamily="18" charset="0"/>
                <a:cs typeface="Times New Roman" panose="02020603050405020304" pitchFamily="18" charset="0"/>
              </a:rPr>
              <a:t> → </a:t>
            </a:r>
            <a:r>
              <a:rPr sz="3000" dirty="0" smtClean="0">
                <a:latin typeface="Times New Roman" panose="02020603050405020304" pitchFamily="18" charset="0"/>
                <a:cs typeface="Times New Roman" panose="02020603050405020304" pitchFamily="18" charset="0"/>
              </a:rPr>
              <a:t>EKAP/</a:t>
            </a:r>
            <a:r>
              <a:rPr lang="tr-TR" sz="3000" dirty="0" smtClean="0">
                <a:latin typeface="Times New Roman" panose="02020603050405020304" pitchFamily="18" charset="0"/>
                <a:cs typeface="Times New Roman" panose="02020603050405020304" pitchFamily="18" charset="0"/>
              </a:rPr>
              <a:t>İ</a:t>
            </a:r>
            <a:r>
              <a:rPr sz="3000" dirty="0" err="1" smtClean="0">
                <a:latin typeface="Times New Roman" panose="02020603050405020304" pitchFamily="18" charset="0"/>
                <a:cs typeface="Times New Roman" panose="02020603050405020304" pitchFamily="18" charset="0"/>
              </a:rPr>
              <a:t>lan</a:t>
            </a:r>
            <a:r>
              <a:rPr sz="3000" dirty="0" smtClean="0">
                <a:latin typeface="Times New Roman" panose="02020603050405020304" pitchFamily="18" charset="0"/>
                <a:cs typeface="Times New Roman" panose="02020603050405020304" pitchFamily="18" charset="0"/>
              </a:rPr>
              <a:t> </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Teklifler</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Değerlendirme</a:t>
            </a:r>
            <a:endParaRPr sz="3000" dirty="0">
              <a:latin typeface="Times New Roman" panose="02020603050405020304" pitchFamily="18" charset="0"/>
              <a:cs typeface="Times New Roman" panose="02020603050405020304" pitchFamily="18" charset="0"/>
            </a:endParaRPr>
          </a:p>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İhale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kararı</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Kesin</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teminat</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Sözleşme</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Teslim</a:t>
            </a:r>
            <a:r>
              <a:rPr sz="3000" dirty="0">
                <a:latin typeface="Times New Roman" panose="02020603050405020304" pitchFamily="18" charset="0"/>
                <a:cs typeface="Times New Roman" panose="02020603050405020304" pitchFamily="18" charset="0"/>
              </a:rPr>
              <a:t>/</a:t>
            </a:r>
            <a:r>
              <a:rPr sz="3000" dirty="0" err="1">
                <a:latin typeface="Times New Roman" panose="02020603050405020304" pitchFamily="18" charset="0"/>
                <a:cs typeface="Times New Roman" panose="02020603050405020304" pitchFamily="18" charset="0"/>
              </a:rPr>
              <a:t>ifa</a:t>
            </a:r>
            <a:endParaRPr sz="3000" dirty="0">
              <a:latin typeface="Times New Roman" panose="02020603050405020304" pitchFamily="18" charset="0"/>
              <a:cs typeface="Times New Roman" panose="02020603050405020304" pitchFamily="18" charset="0"/>
            </a:endParaRPr>
          </a:p>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Muayene-kabul</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Hakediş</a:t>
            </a:r>
            <a:r>
              <a:rPr sz="3000" dirty="0">
                <a:latin typeface="Times New Roman" panose="02020603050405020304" pitchFamily="18" charset="0"/>
                <a:cs typeface="Times New Roman" panose="02020603050405020304" pitchFamily="18" charset="0"/>
              </a:rPr>
              <a:t>/</a:t>
            </a:r>
            <a:r>
              <a:rPr sz="3000" dirty="0" err="1">
                <a:latin typeface="Times New Roman" panose="02020603050405020304" pitchFamily="18" charset="0"/>
                <a:cs typeface="Times New Roman" panose="02020603050405020304" pitchFamily="18" charset="0"/>
              </a:rPr>
              <a:t>fatura</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Ödeme</a:t>
            </a:r>
            <a:r>
              <a:rPr sz="3000" dirty="0">
                <a:latin typeface="Times New Roman" panose="02020603050405020304" pitchFamily="18" charset="0"/>
                <a:cs typeface="Times New Roman" panose="02020603050405020304" pitchFamily="18" charset="0"/>
              </a:rPr>
              <a:t> → </a:t>
            </a:r>
            <a:r>
              <a:rPr sz="3000" dirty="0" err="1">
                <a:latin typeface="Times New Roman" panose="02020603050405020304" pitchFamily="18" charset="0"/>
                <a:cs typeface="Times New Roman" panose="02020603050405020304" pitchFamily="18" charset="0"/>
              </a:rPr>
              <a:t>Kesin</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teminat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işlemleri</a:t>
            </a:r>
            <a:endParaRPr sz="3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28</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28</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9252276"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SATIN ALMA PERSONELİ İÇİN 15 KRİTİK KONTROL</a:t>
            </a:r>
            <a:endParaRPr lang="tr-TR"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57200" y="852055"/>
            <a:ext cx="10972800" cy="5626284"/>
          </a:xfrm>
          <a:prstGeom prst="rect">
            <a:avLst/>
          </a:prstGeom>
          <a:noFill/>
        </p:spPr>
        <p:txBody>
          <a:bodyPr wrap="square" lIns="73152" rIns="45720">
            <a:spAutoFit/>
          </a:bodyPr>
          <a:lstStyle/>
          <a:p>
            <a:pPr marL="514350" indent="-514350" algn="just">
              <a:lnSpc>
                <a:spcPct val="150000"/>
              </a:lnSpc>
              <a:spcAft>
                <a:spcPts val="1000"/>
              </a:spcAft>
              <a:buFont typeface="+mj-lt"/>
              <a:buAutoNum type="arabicPeriod"/>
              <a:defRPr sz="2000" b="0">
                <a:solidFill>
                  <a:srgbClr val="2D2D2D"/>
                </a:solidFill>
              </a:defRPr>
            </a:pPr>
            <a:r>
              <a:rPr sz="3000" dirty="0" err="1" smtClean="0">
                <a:latin typeface="Times New Roman" panose="02020603050405020304" pitchFamily="18" charset="0"/>
                <a:cs typeface="Times New Roman" panose="02020603050405020304" pitchFamily="18" charset="0"/>
              </a:rPr>
              <a:t>İhtiyaç</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doğru</a:t>
            </a:r>
            <a:r>
              <a:rPr sz="3000" dirty="0">
                <a:latin typeface="Times New Roman" panose="02020603050405020304" pitchFamily="18" charset="0"/>
                <a:cs typeface="Times New Roman" panose="02020603050405020304" pitchFamily="18" charset="0"/>
              </a:rPr>
              <a:t> mu?  </a:t>
            </a:r>
            <a:endParaRPr lang="tr-TR" sz="3000" dirty="0" smtClean="0">
              <a:latin typeface="Times New Roman" panose="02020603050405020304" pitchFamily="18" charset="0"/>
              <a:cs typeface="Times New Roman" panose="02020603050405020304" pitchFamily="18" charset="0"/>
            </a:endParaRPr>
          </a:p>
          <a:p>
            <a:pPr marL="514350" indent="-514350" algn="just">
              <a:lnSpc>
                <a:spcPct val="150000"/>
              </a:lnSpc>
              <a:spcAft>
                <a:spcPts val="1000"/>
              </a:spcAft>
              <a:buFont typeface="+mj-lt"/>
              <a:buAutoNum type="arabicPeriod"/>
              <a:defRPr sz="2000" b="0">
                <a:solidFill>
                  <a:srgbClr val="2D2D2D"/>
                </a:solidFill>
              </a:defRPr>
            </a:pPr>
            <a:r>
              <a:rPr sz="3000" dirty="0" err="1" smtClean="0">
                <a:latin typeface="Times New Roman" panose="02020603050405020304" pitchFamily="18" charset="0"/>
                <a:cs typeface="Times New Roman" panose="02020603050405020304" pitchFamily="18" charset="0"/>
              </a:rPr>
              <a:t>Ödenek</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mı</a:t>
            </a:r>
            <a:r>
              <a:rPr sz="3000" dirty="0">
                <a:latin typeface="Times New Roman" panose="02020603050405020304" pitchFamily="18" charset="0"/>
                <a:cs typeface="Times New Roman" panose="02020603050405020304" pitchFamily="18" charset="0"/>
              </a:rPr>
              <a:t>?  </a:t>
            </a:r>
            <a:endParaRPr lang="tr-TR" sz="3000" dirty="0" smtClean="0">
              <a:latin typeface="Times New Roman" panose="02020603050405020304" pitchFamily="18" charset="0"/>
              <a:cs typeface="Times New Roman" panose="02020603050405020304" pitchFamily="18" charset="0"/>
            </a:endParaRPr>
          </a:p>
          <a:p>
            <a:pPr marL="514350" indent="-514350" algn="just">
              <a:lnSpc>
                <a:spcPct val="150000"/>
              </a:lnSpc>
              <a:spcAft>
                <a:spcPts val="1000"/>
              </a:spcAft>
              <a:buFont typeface="+mj-lt"/>
              <a:buAutoNum type="arabicPeriod"/>
              <a:defRPr sz="2000" b="0">
                <a:solidFill>
                  <a:srgbClr val="2D2D2D"/>
                </a:solidFill>
              </a:defRPr>
            </a:pPr>
            <a:r>
              <a:rPr sz="3000" dirty="0" err="1" smtClean="0">
                <a:latin typeface="Times New Roman" panose="02020603050405020304" pitchFamily="18" charset="0"/>
                <a:cs typeface="Times New Roman" panose="02020603050405020304" pitchFamily="18" charset="0"/>
              </a:rPr>
              <a:t>İşin</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türü</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doğru</a:t>
            </a:r>
            <a:r>
              <a:rPr sz="3000" dirty="0">
                <a:latin typeface="Times New Roman" panose="02020603050405020304" pitchFamily="18" charset="0"/>
                <a:cs typeface="Times New Roman" panose="02020603050405020304" pitchFamily="18" charset="0"/>
              </a:rPr>
              <a:t> mu?</a:t>
            </a:r>
          </a:p>
          <a:p>
            <a:pPr marL="514350" indent="-514350" algn="just">
              <a:lnSpc>
                <a:spcPct val="150000"/>
              </a:lnSpc>
              <a:spcAft>
                <a:spcPts val="1000"/>
              </a:spcAft>
              <a:buFont typeface="+mj-lt"/>
              <a:buAutoNum type="arabicPeriod"/>
              <a:defRPr sz="2000" b="0">
                <a:solidFill>
                  <a:srgbClr val="2D2D2D"/>
                </a:solidFill>
              </a:defRPr>
            </a:pPr>
            <a:r>
              <a:rPr sz="3000" dirty="0" err="1" smtClean="0">
                <a:latin typeface="Times New Roman" panose="02020603050405020304" pitchFamily="18" charset="0"/>
                <a:cs typeface="Times New Roman" panose="02020603050405020304" pitchFamily="18" charset="0"/>
              </a:rPr>
              <a:t>Yöntem</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doğru</a:t>
            </a:r>
            <a:r>
              <a:rPr sz="3000" dirty="0">
                <a:latin typeface="Times New Roman" panose="02020603050405020304" pitchFamily="18" charset="0"/>
                <a:cs typeface="Times New Roman" panose="02020603050405020304" pitchFamily="18" charset="0"/>
              </a:rPr>
              <a:t> mu?  </a:t>
            </a:r>
            <a:endParaRPr lang="tr-TR" sz="3000" dirty="0" smtClean="0">
              <a:latin typeface="Times New Roman" panose="02020603050405020304" pitchFamily="18" charset="0"/>
              <a:cs typeface="Times New Roman" panose="02020603050405020304" pitchFamily="18" charset="0"/>
            </a:endParaRPr>
          </a:p>
          <a:p>
            <a:pPr marL="514350" indent="-514350" algn="just">
              <a:lnSpc>
                <a:spcPct val="150000"/>
              </a:lnSpc>
              <a:spcAft>
                <a:spcPts val="1000"/>
              </a:spcAft>
              <a:buFont typeface="+mj-lt"/>
              <a:buAutoNum type="arabicPeriod"/>
              <a:defRPr sz="2000" b="0">
                <a:solidFill>
                  <a:srgbClr val="2D2D2D"/>
                </a:solidFill>
              </a:defRPr>
            </a:pPr>
            <a:r>
              <a:rPr sz="3000" dirty="0" err="1" smtClean="0">
                <a:latin typeface="Times New Roman" panose="02020603050405020304" pitchFamily="18" charset="0"/>
                <a:cs typeface="Times New Roman" panose="02020603050405020304" pitchFamily="18" charset="0"/>
              </a:rPr>
              <a:t>Parçalama</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riski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var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mı</a:t>
            </a:r>
            <a:r>
              <a:rPr sz="3000" dirty="0">
                <a:latin typeface="Times New Roman" panose="02020603050405020304" pitchFamily="18" charset="0"/>
                <a:cs typeface="Times New Roman" panose="02020603050405020304" pitchFamily="18" charset="0"/>
              </a:rPr>
              <a:t>?  </a:t>
            </a:r>
            <a:endParaRPr lang="tr-TR" sz="3000" dirty="0" smtClean="0">
              <a:latin typeface="Times New Roman" panose="02020603050405020304" pitchFamily="18" charset="0"/>
              <a:cs typeface="Times New Roman" panose="02020603050405020304" pitchFamily="18" charset="0"/>
            </a:endParaRPr>
          </a:p>
          <a:p>
            <a:pPr marL="514350" indent="-514350" algn="just">
              <a:lnSpc>
                <a:spcPct val="150000"/>
              </a:lnSpc>
              <a:spcAft>
                <a:spcPts val="1000"/>
              </a:spcAft>
              <a:buFont typeface="+mj-lt"/>
              <a:buAutoNum type="arabicPeriod"/>
              <a:defRPr sz="2000" b="0">
                <a:solidFill>
                  <a:srgbClr val="2D2D2D"/>
                </a:solidFill>
              </a:defRPr>
            </a:pPr>
            <a:r>
              <a:rPr sz="3000" dirty="0" err="1" smtClean="0">
                <a:latin typeface="Times New Roman" panose="02020603050405020304" pitchFamily="18" charset="0"/>
                <a:cs typeface="Times New Roman" panose="02020603050405020304" pitchFamily="18" charset="0"/>
              </a:rPr>
              <a:t>Yaklaşık</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maliyet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belgeli</a:t>
            </a:r>
            <a:r>
              <a:rPr sz="3000" dirty="0">
                <a:latin typeface="Times New Roman" panose="02020603050405020304" pitchFamily="18" charset="0"/>
                <a:cs typeface="Times New Roman" panose="02020603050405020304" pitchFamily="18" charset="0"/>
              </a:rPr>
              <a:t> mi?</a:t>
            </a:r>
          </a:p>
          <a:p>
            <a:pPr marL="514350" indent="-514350" algn="just">
              <a:lnSpc>
                <a:spcPct val="150000"/>
              </a:lnSpc>
              <a:spcAft>
                <a:spcPts val="1000"/>
              </a:spcAft>
              <a:buFont typeface="+mj-lt"/>
              <a:buAutoNum type="arabicPeriod"/>
              <a:defRPr sz="2000" b="0">
                <a:solidFill>
                  <a:srgbClr val="2D2D2D"/>
                </a:solidFill>
              </a:defRPr>
            </a:pPr>
            <a:r>
              <a:rPr sz="3000" dirty="0" err="1" smtClean="0">
                <a:latin typeface="Times New Roman" panose="02020603050405020304" pitchFamily="18" charset="0"/>
                <a:cs typeface="Times New Roman" panose="02020603050405020304" pitchFamily="18" charset="0"/>
              </a:rPr>
              <a:t>Teknik</a:t>
            </a:r>
            <a:r>
              <a:rPr sz="3000" dirty="0" smtClean="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şartname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rekabetçi</a:t>
            </a:r>
            <a:r>
              <a:rPr sz="3000" dirty="0">
                <a:latin typeface="Times New Roman" panose="02020603050405020304" pitchFamily="18" charset="0"/>
                <a:cs typeface="Times New Roman" panose="02020603050405020304" pitchFamily="18" charset="0"/>
              </a:rPr>
              <a:t> mi?  </a:t>
            </a:r>
            <a:endParaRPr lang="tr-TR" sz="3000" dirty="0" smtClean="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29</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29</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9252276"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SATIN ALMA PERSONELİ İÇİN 15 KRİTİK KONTROL</a:t>
            </a:r>
            <a:endParaRPr lang="tr-TR"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02920" y="669524"/>
            <a:ext cx="11094720" cy="6160661"/>
          </a:xfrm>
          <a:prstGeom prst="rect">
            <a:avLst/>
          </a:prstGeom>
          <a:noFill/>
        </p:spPr>
        <p:txBody>
          <a:bodyPr wrap="square" lIns="73152" rIns="45720">
            <a:spAutoFit/>
          </a:bodyPr>
          <a:lstStyle/>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Dokümanlar </a:t>
            </a:r>
            <a:r>
              <a:rPr lang="tr-TR" sz="2800" dirty="0">
                <a:latin typeface="Times New Roman" panose="02020603050405020304" pitchFamily="18" charset="0"/>
                <a:cs typeface="Times New Roman" panose="02020603050405020304" pitchFamily="18" charset="0"/>
              </a:rPr>
              <a:t>birbiriyle uyumlu mu?</a:t>
            </a:r>
          </a:p>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EKAP </a:t>
            </a:r>
            <a:r>
              <a:rPr lang="tr-TR" sz="2800" dirty="0">
                <a:latin typeface="Times New Roman" panose="02020603050405020304" pitchFamily="18" charset="0"/>
                <a:cs typeface="Times New Roman" panose="02020603050405020304" pitchFamily="18" charset="0"/>
              </a:rPr>
              <a:t>işlemleri güncel mi?  </a:t>
            </a:r>
            <a:endParaRPr lang="tr-TR" sz="2800" dirty="0" smtClean="0">
              <a:latin typeface="Times New Roman" panose="02020603050405020304" pitchFamily="18" charset="0"/>
              <a:cs typeface="Times New Roman" panose="02020603050405020304" pitchFamily="18" charset="0"/>
            </a:endParaRPr>
          </a:p>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Teminatlar </a:t>
            </a:r>
            <a:r>
              <a:rPr lang="tr-TR" sz="2800" dirty="0">
                <a:latin typeface="Times New Roman" panose="02020603050405020304" pitchFamily="18" charset="0"/>
                <a:cs typeface="Times New Roman" panose="02020603050405020304" pitchFamily="18" charset="0"/>
              </a:rPr>
              <a:t>uygun mu?</a:t>
            </a:r>
          </a:p>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Değerlendirme </a:t>
            </a:r>
            <a:r>
              <a:rPr lang="tr-TR" sz="2800" dirty="0">
                <a:latin typeface="Times New Roman" panose="02020603050405020304" pitchFamily="18" charset="0"/>
                <a:cs typeface="Times New Roman" panose="02020603050405020304" pitchFamily="18" charset="0"/>
              </a:rPr>
              <a:t>gerekçeli mi?  </a:t>
            </a:r>
            <a:endParaRPr lang="tr-TR" sz="2800" dirty="0" smtClean="0">
              <a:latin typeface="Times New Roman" panose="02020603050405020304" pitchFamily="18" charset="0"/>
              <a:cs typeface="Times New Roman" panose="02020603050405020304" pitchFamily="18" charset="0"/>
            </a:endParaRPr>
          </a:p>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Sözleşme </a:t>
            </a:r>
            <a:r>
              <a:rPr lang="tr-TR" sz="2800" dirty="0">
                <a:latin typeface="Times New Roman" panose="02020603050405020304" pitchFamily="18" charset="0"/>
                <a:cs typeface="Times New Roman" panose="02020603050405020304" pitchFamily="18" charset="0"/>
              </a:rPr>
              <a:t>süresi doğru mu?</a:t>
            </a:r>
          </a:p>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Muayene-kabul </a:t>
            </a:r>
            <a:r>
              <a:rPr lang="tr-TR" sz="2800" dirty="0">
                <a:latin typeface="Times New Roman" panose="02020603050405020304" pitchFamily="18" charset="0"/>
                <a:cs typeface="Times New Roman" panose="02020603050405020304" pitchFamily="18" charset="0"/>
              </a:rPr>
              <a:t>yapıldı mı?  </a:t>
            </a:r>
            <a:endParaRPr lang="tr-TR" sz="2800" dirty="0" smtClean="0">
              <a:latin typeface="Times New Roman" panose="02020603050405020304" pitchFamily="18" charset="0"/>
              <a:cs typeface="Times New Roman" panose="02020603050405020304" pitchFamily="18" charset="0"/>
            </a:endParaRPr>
          </a:p>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Ödeme </a:t>
            </a:r>
            <a:r>
              <a:rPr lang="tr-TR" sz="2800" dirty="0">
                <a:latin typeface="Times New Roman" panose="02020603050405020304" pitchFamily="18" charset="0"/>
                <a:cs typeface="Times New Roman" panose="02020603050405020304" pitchFamily="18" charset="0"/>
              </a:rPr>
              <a:t>belgeleri tam mı?  </a:t>
            </a:r>
            <a:endParaRPr lang="tr-TR" sz="2800" dirty="0" smtClean="0">
              <a:latin typeface="Times New Roman" panose="02020603050405020304" pitchFamily="18" charset="0"/>
              <a:cs typeface="Times New Roman" panose="02020603050405020304" pitchFamily="18" charset="0"/>
            </a:endParaRPr>
          </a:p>
          <a:p>
            <a:pPr marL="514350" indent="-514350">
              <a:lnSpc>
                <a:spcPct val="150000"/>
              </a:lnSpc>
              <a:spcAft>
                <a:spcPts val="1000"/>
              </a:spcAft>
              <a:buFont typeface="+mj-lt"/>
              <a:buAutoNum type="arabicPeriod" startAt="8"/>
              <a:defRPr sz="2000" b="0">
                <a:solidFill>
                  <a:srgbClr val="2D2D2D"/>
                </a:solidFill>
              </a:defRPr>
            </a:pPr>
            <a:r>
              <a:rPr lang="tr-TR" sz="2800" dirty="0" smtClean="0">
                <a:latin typeface="Times New Roman" panose="02020603050405020304" pitchFamily="18" charset="0"/>
                <a:cs typeface="Times New Roman" panose="02020603050405020304" pitchFamily="18" charset="0"/>
              </a:rPr>
              <a:t>Dosya </a:t>
            </a:r>
            <a:r>
              <a:rPr lang="tr-TR" sz="2800" dirty="0">
                <a:latin typeface="Times New Roman" panose="02020603050405020304" pitchFamily="18" charset="0"/>
                <a:cs typeface="Times New Roman" panose="02020603050405020304" pitchFamily="18" charset="0"/>
              </a:rPr>
              <a:t>izlenebilir mi?</a:t>
            </a: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29</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29</a:t>
            </a:r>
          </a:p>
        </p:txBody>
      </p:sp>
    </p:spTree>
    <p:extLst>
      <p:ext uri="{BB962C8B-B14F-4D97-AF65-F5344CB8AC3E}">
        <p14:creationId xmlns:p14="http://schemas.microsoft.com/office/powerpoint/2010/main" val="4187301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7440883"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SONUÇ: DOĞRU SATIN ALMA İÇİN 5 İLKE</a:t>
            </a:r>
            <a:endParaRPr lang="tr-TR"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57200" y="1234440"/>
            <a:ext cx="10972800" cy="3984809"/>
          </a:xfrm>
          <a:prstGeom prst="rect">
            <a:avLst/>
          </a:prstGeom>
          <a:noFill/>
        </p:spPr>
        <p:txBody>
          <a:bodyPr wrap="square" lIns="73152" rIns="45720">
            <a:spAutoFit/>
          </a:bodyPr>
          <a:lstStyle/>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err="1">
                <a:latin typeface="Times New Roman" panose="02020603050405020304" pitchFamily="18" charset="0"/>
                <a:cs typeface="Times New Roman" panose="02020603050405020304" pitchFamily="18" charset="0"/>
              </a:rPr>
              <a:t>İhtiyacı</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doğru</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tanımla</a:t>
            </a:r>
            <a:r>
              <a:rPr sz="3000" dirty="0">
                <a:latin typeface="Times New Roman" panose="02020603050405020304" pitchFamily="18" charset="0"/>
                <a:cs typeface="Times New Roman" panose="02020603050405020304" pitchFamily="18" charset="0"/>
              </a:rPr>
              <a:t>.</a:t>
            </a:r>
          </a:p>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err="1">
                <a:latin typeface="Times New Roman" panose="02020603050405020304" pitchFamily="18" charset="0"/>
                <a:cs typeface="Times New Roman" panose="02020603050405020304" pitchFamily="18" charset="0"/>
              </a:rPr>
              <a:t>Doğru</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yöntemi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seç</a:t>
            </a:r>
            <a:r>
              <a:rPr sz="3000" dirty="0">
                <a:latin typeface="Times New Roman" panose="02020603050405020304" pitchFamily="18" charset="0"/>
                <a:cs typeface="Times New Roman" panose="02020603050405020304" pitchFamily="18" charset="0"/>
              </a:rPr>
              <a:t>.</a:t>
            </a:r>
          </a:p>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err="1">
                <a:latin typeface="Times New Roman" panose="02020603050405020304" pitchFamily="18" charset="0"/>
                <a:cs typeface="Times New Roman" panose="02020603050405020304" pitchFamily="18" charset="0"/>
              </a:rPr>
              <a:t>Rekabet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eşit</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muameleyi</a:t>
            </a:r>
            <a:r>
              <a:rPr sz="3000" dirty="0">
                <a:latin typeface="Times New Roman" panose="02020603050405020304" pitchFamily="18" charset="0"/>
                <a:cs typeface="Times New Roman" panose="02020603050405020304" pitchFamily="18" charset="0"/>
              </a:rPr>
              <a:t> koru.</a:t>
            </a:r>
          </a:p>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a:latin typeface="Times New Roman" panose="02020603050405020304" pitchFamily="18" charset="0"/>
                <a:cs typeface="Times New Roman" panose="02020603050405020304" pitchFamily="18" charset="0"/>
              </a:rPr>
              <a:t>Her </a:t>
            </a:r>
            <a:r>
              <a:rPr sz="3000" dirty="0" err="1">
                <a:latin typeface="Times New Roman" panose="02020603050405020304" pitchFamily="18" charset="0"/>
                <a:cs typeface="Times New Roman" panose="02020603050405020304" pitchFamily="18" charset="0"/>
              </a:rPr>
              <a:t>işlemi</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belge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gerekçesiyle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izlenebilir</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kıl</a:t>
            </a:r>
            <a:r>
              <a:rPr sz="3000" dirty="0">
                <a:latin typeface="Times New Roman" panose="02020603050405020304" pitchFamily="18" charset="0"/>
                <a:cs typeface="Times New Roman" panose="02020603050405020304" pitchFamily="18" charset="0"/>
              </a:rPr>
              <a:t>.</a:t>
            </a:r>
          </a:p>
          <a:p>
            <a:pPr marL="457200" indent="-457200">
              <a:lnSpc>
                <a:spcPct val="150000"/>
              </a:lnSpc>
              <a:spcAft>
                <a:spcPts val="1000"/>
              </a:spcAft>
              <a:buFont typeface="Wingdings" panose="05000000000000000000" pitchFamily="2" charset="2"/>
              <a:buChar char="Ø"/>
              <a:defRPr sz="2000" b="0">
                <a:solidFill>
                  <a:srgbClr val="2D2D2D"/>
                </a:solidFill>
              </a:defRPr>
            </a:pPr>
            <a:r>
              <a:rPr sz="3000" dirty="0" err="1">
                <a:latin typeface="Times New Roman" panose="02020603050405020304" pitchFamily="18" charset="0"/>
                <a:cs typeface="Times New Roman" panose="02020603050405020304" pitchFamily="18" charset="0"/>
              </a:rPr>
              <a:t>Sözleşme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sonrası</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teslim</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kabul</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ve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ödeme</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aşamalarını</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ihmal</a:t>
            </a:r>
            <a:r>
              <a:rPr sz="3000" dirty="0">
                <a:latin typeface="Times New Roman" panose="02020603050405020304" pitchFamily="18" charset="0"/>
                <a:cs typeface="Times New Roman" panose="02020603050405020304" pitchFamily="18" charset="0"/>
              </a:rPr>
              <a:t> </a:t>
            </a:r>
            <a:r>
              <a:rPr sz="3000" dirty="0" err="1">
                <a:latin typeface="Times New Roman" panose="02020603050405020304" pitchFamily="18" charset="0"/>
                <a:cs typeface="Times New Roman" panose="02020603050405020304" pitchFamily="18" charset="0"/>
              </a:rPr>
              <a:t>etme</a:t>
            </a:r>
            <a:r>
              <a:rPr sz="3000" dirty="0">
                <a:latin typeface="Times New Roman" panose="02020603050405020304" pitchFamily="18" charset="0"/>
                <a:cs typeface="Times New Roman" panose="02020603050405020304" pitchFamily="18" charset="0"/>
              </a:rPr>
              <a:t>.</a:t>
            </a: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31</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31</a:t>
            </a:r>
          </a:p>
        </p:txBody>
      </p:sp>
    </p:spTree>
    <p:extLst>
      <p:ext uri="{BB962C8B-B14F-4D97-AF65-F5344CB8AC3E}">
        <p14:creationId xmlns:p14="http://schemas.microsoft.com/office/powerpoint/2010/main" val="1119910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2461846"/>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6000" dirty="0" smtClean="0">
                <a:latin typeface="Times New Roman" panose="02020603050405020304" pitchFamily="18" charset="0"/>
                <a:cs typeface="Times New Roman" panose="02020603050405020304" pitchFamily="18" charset="0"/>
              </a:rPr>
              <a:t>SATINALMA İŞLEMİNDE;</a:t>
            </a:r>
            <a:endParaRPr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4947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b="1" dirty="0">
                <a:latin typeface="Times New Roman" panose="02020603050405020304" pitchFamily="18" charset="0"/>
                <a:cs typeface="Times New Roman" panose="02020603050405020304" pitchFamily="18" charset="0"/>
              </a:rPr>
              <a:t>İHALE İŞLEM </a:t>
            </a:r>
            <a:r>
              <a:rPr lang="tr-TR" sz="2800" b="1" dirty="0" smtClean="0">
                <a:latin typeface="Times New Roman" panose="02020603050405020304" pitchFamily="18" charset="0"/>
                <a:cs typeface="Times New Roman" panose="02020603050405020304" pitchFamily="18" charset="0"/>
              </a:rPr>
              <a:t>DOSYASI HAZIRLANIR</a:t>
            </a:r>
            <a:endParaRPr lang="tr-TR" sz="2800" b="1" dirty="0">
              <a:latin typeface="Times New Roman" panose="02020603050405020304" pitchFamily="18" charset="0"/>
              <a:cs typeface="Times New Roman" panose="02020603050405020304" pitchFamily="18" charset="0"/>
            </a:endParaRPr>
          </a:p>
        </p:txBody>
      </p:sp>
      <p:sp>
        <p:nvSpPr>
          <p:cNvPr id="3" name="Dikdörtgen 2"/>
          <p:cNvSpPr/>
          <p:nvPr/>
        </p:nvSpPr>
        <p:spPr>
          <a:xfrm>
            <a:off x="534572" y="1223890"/>
            <a:ext cx="10761784" cy="3892861"/>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halesi </a:t>
            </a:r>
            <a:r>
              <a:rPr lang="tr-TR" sz="2800" dirty="0">
                <a:latin typeface="Times New Roman" panose="02020603050405020304" pitchFamily="18" charset="0"/>
                <a:cs typeface="Times New Roman" panose="02020603050405020304" pitchFamily="18" charset="0"/>
              </a:rPr>
              <a:t>yapılacak her </a:t>
            </a:r>
            <a:r>
              <a:rPr lang="tr-TR" sz="2800" dirty="0" smtClean="0">
                <a:latin typeface="Times New Roman" panose="02020603050405020304" pitchFamily="18" charset="0"/>
                <a:cs typeface="Times New Roman" panose="02020603050405020304" pitchFamily="18" charset="0"/>
              </a:rPr>
              <a:t>iş </a:t>
            </a:r>
            <a:r>
              <a:rPr lang="tr-TR" sz="2800" dirty="0">
                <a:latin typeface="Times New Roman" panose="02020603050405020304" pitchFamily="18" charset="0"/>
                <a:cs typeface="Times New Roman" panose="02020603050405020304" pitchFamily="18" charset="0"/>
              </a:rPr>
              <a:t>için bir </a:t>
            </a:r>
            <a:r>
              <a:rPr lang="tr-TR" sz="2800" dirty="0" smtClean="0">
                <a:latin typeface="Times New Roman" panose="02020603050405020304" pitchFamily="18" charset="0"/>
                <a:cs typeface="Times New Roman" panose="02020603050405020304" pitchFamily="18" charset="0"/>
              </a:rPr>
              <a:t>işlem </a:t>
            </a:r>
            <a:r>
              <a:rPr lang="tr-TR" sz="2800" dirty="0">
                <a:latin typeface="Times New Roman" panose="02020603050405020304" pitchFamily="18" charset="0"/>
                <a:cs typeface="Times New Roman" panose="02020603050405020304" pitchFamily="18" charset="0"/>
              </a:rPr>
              <a:t>dosyası düzenlenir. Bu dosyada ihale yetkilisinden alınan onay belgesi ve eki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maliyete </a:t>
            </a:r>
            <a:r>
              <a:rPr lang="tr-TR" sz="2800" dirty="0" smtClean="0">
                <a:latin typeface="Times New Roman" panose="02020603050405020304" pitchFamily="18" charset="0"/>
                <a:cs typeface="Times New Roman" panose="02020603050405020304" pitchFamily="18" charset="0"/>
              </a:rPr>
              <a:t>ilişkin </a:t>
            </a:r>
            <a:r>
              <a:rPr lang="tr-TR" sz="2800" dirty="0">
                <a:latin typeface="Times New Roman" panose="02020603050405020304" pitchFamily="18" charset="0"/>
                <a:cs typeface="Times New Roman" panose="02020603050405020304" pitchFamily="18" charset="0"/>
              </a:rPr>
              <a:t>hesap cetveli, ihale dokümanı, ilan metinleri, adaylar veya istekliler tarafından sunulan </a:t>
            </a:r>
            <a:r>
              <a:rPr lang="tr-TR" sz="2800" dirty="0" smtClean="0">
                <a:latin typeface="Times New Roman" panose="02020603050405020304" pitchFamily="18" charset="0"/>
                <a:cs typeface="Times New Roman" panose="02020603050405020304" pitchFamily="18" charset="0"/>
              </a:rPr>
              <a:t>başvurular </a:t>
            </a:r>
            <a:r>
              <a:rPr lang="tr-TR" sz="2800" dirty="0">
                <a:latin typeface="Times New Roman" panose="02020603050405020304" pitchFamily="18" charset="0"/>
                <a:cs typeface="Times New Roman" panose="02020603050405020304" pitchFamily="18" charset="0"/>
              </a:rPr>
              <a:t>veya teklifler ve diğer belgeler, ihale komisyonu tutanak ve kararları gibi ihale süreci ile ilgili bütün belgeler bulunur.</a:t>
            </a:r>
          </a:p>
        </p:txBody>
      </p:sp>
    </p:spTree>
    <p:extLst>
      <p:ext uri="{BB962C8B-B14F-4D97-AF65-F5344CB8AC3E}">
        <p14:creationId xmlns:p14="http://schemas.microsoft.com/office/powerpoint/2010/main" val="2706359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b="1" dirty="0">
                <a:latin typeface="Times New Roman" panose="02020603050405020304" pitchFamily="18" charset="0"/>
                <a:cs typeface="Times New Roman" panose="02020603050405020304" pitchFamily="18" charset="0"/>
              </a:rPr>
              <a:t>EŞİK DEĞERLER</a:t>
            </a:r>
            <a:endParaRPr lang="tr-TR" sz="2800" b="1" dirty="0">
              <a:latin typeface="Times New Roman" panose="02020603050405020304" pitchFamily="18" charset="0"/>
              <a:cs typeface="Times New Roman" panose="02020603050405020304" pitchFamily="18" charset="0"/>
            </a:endParaRPr>
          </a:p>
        </p:txBody>
      </p:sp>
      <p:sp>
        <p:nvSpPr>
          <p:cNvPr id="3" name="Dikdörtgen 2"/>
          <p:cNvSpPr/>
          <p:nvPr/>
        </p:nvSpPr>
        <p:spPr>
          <a:xfrm>
            <a:off x="436099" y="763172"/>
            <a:ext cx="10564837" cy="5909310"/>
          </a:xfrm>
          <a:prstGeom prst="rect">
            <a:avLst/>
          </a:prstGeom>
        </p:spPr>
        <p:txBody>
          <a:bodyPr wrap="square">
            <a:spAutoFit/>
          </a:bodyPr>
          <a:lstStyle/>
          <a:p>
            <a:pPr algn="just">
              <a:lnSpc>
                <a:spcPct val="150000"/>
              </a:lnSpc>
            </a:pPr>
            <a:r>
              <a:rPr lang="tr-TR" sz="2800" b="1" dirty="0" smtClean="0">
                <a:latin typeface="Times New Roman" panose="02020603050405020304" pitchFamily="18" charset="0"/>
                <a:cs typeface="Times New Roman" panose="02020603050405020304" pitchFamily="18" charset="0"/>
              </a:rPr>
              <a:t>2026 YILI İÇİN EŞİK </a:t>
            </a:r>
            <a:r>
              <a:rPr lang="tr-TR" sz="2800" b="1" dirty="0">
                <a:latin typeface="Times New Roman" panose="02020603050405020304" pitchFamily="18" charset="0"/>
                <a:cs typeface="Times New Roman" panose="02020603050405020304" pitchFamily="18" charset="0"/>
              </a:rPr>
              <a:t>DEĞERLER </a:t>
            </a:r>
            <a:endParaRPr lang="tr-TR" sz="2800" b="1"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Bu Kanunun 13 ve 63 üncü maddelerinin uygulanmasında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 dikkate alınarak kullanılacak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değerler </a:t>
            </a:r>
            <a:r>
              <a:rPr lang="tr-TR" sz="2800" dirty="0" smtClean="0">
                <a:latin typeface="Times New Roman" panose="02020603050405020304" pitchFamily="18" charset="0"/>
                <a:cs typeface="Times New Roman" panose="02020603050405020304" pitchFamily="18" charset="0"/>
              </a:rPr>
              <a:t>aşağıda belirtilmiştir</a:t>
            </a:r>
            <a:r>
              <a:rPr lang="tr-TR" sz="2800" dirty="0">
                <a:latin typeface="Times New Roman" panose="02020603050405020304" pitchFamily="18" charset="0"/>
                <a:cs typeface="Times New Roman" panose="02020603050405020304" pitchFamily="18" charset="0"/>
              </a:rPr>
              <a:t>:</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Genel </a:t>
            </a:r>
            <a:r>
              <a:rPr lang="tr-TR" sz="2800" dirty="0">
                <a:latin typeface="Times New Roman" panose="02020603050405020304" pitchFamily="18" charset="0"/>
                <a:cs typeface="Times New Roman" panose="02020603050405020304" pitchFamily="18" charset="0"/>
              </a:rPr>
              <a:t>bütçeye dahil daireler ve katma bütçeli idarelerin mal ve hizmet alımlarında : 18.734.124</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TL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Kanun </a:t>
            </a:r>
            <a:r>
              <a:rPr lang="tr-TR" sz="2800" dirty="0">
                <a:latin typeface="Times New Roman" panose="02020603050405020304" pitchFamily="18" charset="0"/>
                <a:cs typeface="Times New Roman" panose="02020603050405020304" pitchFamily="18" charset="0"/>
              </a:rPr>
              <a:t>kapsamındaki diğer idarelerin mal ve hizmet alımlarında : </a:t>
            </a:r>
            <a:r>
              <a:rPr lang="tr-TR" sz="2800" dirty="0" smtClean="0">
                <a:latin typeface="Times New Roman" panose="02020603050405020304" pitchFamily="18" charset="0"/>
                <a:cs typeface="Times New Roman" panose="02020603050405020304" pitchFamily="18" charset="0"/>
              </a:rPr>
              <a:t>31.223.628 TL </a:t>
            </a: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Kanun </a:t>
            </a:r>
            <a:r>
              <a:rPr lang="tr-TR" sz="2800" dirty="0">
                <a:latin typeface="Times New Roman" panose="02020603050405020304" pitchFamily="18" charset="0"/>
                <a:cs typeface="Times New Roman" panose="02020603050405020304" pitchFamily="18" charset="0"/>
              </a:rPr>
              <a:t>kapsamındaki idarelerin yapım </a:t>
            </a:r>
            <a:r>
              <a:rPr lang="tr-TR" sz="2800" dirty="0" smtClean="0">
                <a:latin typeface="Times New Roman" panose="02020603050405020304" pitchFamily="18" charset="0"/>
                <a:cs typeface="Times New Roman" panose="02020603050405020304" pitchFamily="18" charset="0"/>
              </a:rPr>
              <a:t>işlerinde </a:t>
            </a:r>
            <a:r>
              <a:rPr lang="tr-TR" sz="2800" dirty="0">
                <a:latin typeface="Times New Roman" panose="02020603050405020304" pitchFamily="18" charset="0"/>
                <a:cs typeface="Times New Roman" panose="02020603050405020304" pitchFamily="18" charset="0"/>
              </a:rPr>
              <a:t>: 686.924.429</a:t>
            </a:r>
            <a:r>
              <a:rPr lang="tr-TR" sz="280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TL</a:t>
            </a:r>
          </a:p>
        </p:txBody>
      </p:sp>
    </p:spTree>
    <p:extLst>
      <p:ext uri="{BB962C8B-B14F-4D97-AF65-F5344CB8AC3E}">
        <p14:creationId xmlns:p14="http://schemas.microsoft.com/office/powerpoint/2010/main" val="1336400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b="1" dirty="0">
                <a:latin typeface="Times New Roman" panose="02020603050405020304" pitchFamily="18" charset="0"/>
                <a:cs typeface="Times New Roman" panose="02020603050405020304" pitchFamily="18" charset="0"/>
              </a:rPr>
              <a:t>EŞİK DEĞERLER</a:t>
            </a:r>
            <a:endParaRPr lang="tr-TR" sz="2800" b="1" dirty="0">
              <a:latin typeface="Times New Roman" panose="02020603050405020304" pitchFamily="18" charset="0"/>
              <a:cs typeface="Times New Roman" panose="02020603050405020304" pitchFamily="18" charset="0"/>
            </a:endParaRPr>
          </a:p>
        </p:txBody>
      </p:sp>
      <p:sp>
        <p:nvSpPr>
          <p:cNvPr id="3" name="Dikdörtgen 2"/>
          <p:cNvSpPr/>
          <p:nvPr/>
        </p:nvSpPr>
        <p:spPr>
          <a:xfrm>
            <a:off x="609752" y="1308295"/>
            <a:ext cx="10972800"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Pazarlık (21/f) : 3.406.508</a:t>
            </a:r>
            <a:r>
              <a:rPr lang="tr-TR" sz="2800" dirty="0" smtClean="0">
                <a:latin typeface="Times New Roman" panose="02020603050405020304" pitchFamily="18" charset="0"/>
                <a:cs typeface="Times New Roman" panose="02020603050405020304" pitchFamily="18" charset="0"/>
              </a:rPr>
              <a:t>-TL</a:t>
            </a:r>
            <a:r>
              <a:rPr lang="tr-TR" sz="2800" dirty="0">
                <a:latin typeface="Times New Roman" panose="02020603050405020304" pitchFamily="18" charset="0"/>
                <a:cs typeface="Times New Roman" panose="02020603050405020304" pitchFamily="18" charset="0"/>
              </a:rPr>
              <a:t>.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Doğrudan </a:t>
            </a:r>
            <a:r>
              <a:rPr lang="tr-TR" sz="2800" dirty="0">
                <a:latin typeface="Times New Roman" panose="02020603050405020304" pitchFamily="18" charset="0"/>
                <a:cs typeface="Times New Roman" panose="02020603050405020304" pitchFamily="18" charset="0"/>
              </a:rPr>
              <a:t>Temin (22/d) : </a:t>
            </a:r>
            <a:r>
              <a:rPr lang="tr-TR" sz="2800" b="1" dirty="0">
                <a:latin typeface="Times New Roman" panose="02020603050405020304" pitchFamily="18" charset="0"/>
                <a:cs typeface="Times New Roman" panose="02020603050405020304" pitchFamily="18" charset="0"/>
              </a:rPr>
              <a:t>1.021.827</a:t>
            </a:r>
            <a:r>
              <a:rPr lang="tr-TR" sz="2800" b="1" dirty="0" smtClean="0">
                <a:latin typeface="Times New Roman" panose="02020603050405020304" pitchFamily="18" charset="0"/>
                <a:cs typeface="Times New Roman" panose="02020603050405020304" pitchFamily="18" charset="0"/>
              </a:rPr>
              <a:t>-TL</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Büyükşehirlerde), </a:t>
            </a:r>
            <a:r>
              <a:rPr lang="tr-TR" sz="2800" b="1" dirty="0">
                <a:latin typeface="Times New Roman" panose="02020603050405020304" pitchFamily="18" charset="0"/>
                <a:cs typeface="Times New Roman" panose="02020603050405020304" pitchFamily="18" charset="0"/>
              </a:rPr>
              <a:t>340.391</a:t>
            </a:r>
            <a:r>
              <a:rPr lang="tr-TR" sz="2800" b="1" dirty="0" smtClean="0">
                <a:latin typeface="Times New Roman" panose="02020603050405020304" pitchFamily="18" charset="0"/>
                <a:cs typeface="Times New Roman" panose="02020603050405020304" pitchFamily="18" charset="0"/>
              </a:rPr>
              <a:t>-TL</a:t>
            </a:r>
            <a:r>
              <a:rPr lang="tr-TR" sz="2800" b="1" dirty="0">
                <a:latin typeface="Times New Roman" panose="02020603050405020304" pitchFamily="18" charset="0"/>
                <a:cs typeface="Times New Roman" panose="02020603050405020304" pitchFamily="18" charset="0"/>
              </a:rPr>
              <a:t>.</a:t>
            </a:r>
            <a:r>
              <a:rPr lang="tr-TR" sz="2800" dirty="0">
                <a:latin typeface="Times New Roman" panose="02020603050405020304" pitchFamily="18" charset="0"/>
                <a:cs typeface="Times New Roman" panose="02020603050405020304" pitchFamily="18" charset="0"/>
              </a:rPr>
              <a:t> (Diğer illerde )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t>
            </a:r>
            <a:r>
              <a:rPr lang="tr-TR" sz="2800" dirty="0">
                <a:latin typeface="Times New Roman" panose="02020603050405020304" pitchFamily="18" charset="0"/>
                <a:cs typeface="Times New Roman" panose="02020603050405020304" pitchFamily="18" charset="0"/>
              </a:rPr>
              <a:t>Doğrudan temin için belirlenen bu limit BAP biriminde-Bilimsel </a:t>
            </a:r>
            <a:r>
              <a:rPr lang="tr-TR" sz="2800" dirty="0" smtClean="0">
                <a:latin typeface="Times New Roman" panose="02020603050405020304" pitchFamily="18" charset="0"/>
                <a:cs typeface="Times New Roman" panose="02020603050405020304" pitchFamily="18" charset="0"/>
              </a:rPr>
              <a:t>Araştırma </a:t>
            </a:r>
            <a:r>
              <a:rPr lang="tr-TR" sz="2800" dirty="0">
                <a:latin typeface="Times New Roman" panose="02020603050405020304" pitchFamily="18" charset="0"/>
                <a:cs typeface="Times New Roman" panose="02020603050405020304" pitchFamily="18" charset="0"/>
              </a:rPr>
              <a:t>Projeleri için 3 katı olarak uygulanır.)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Bu </a:t>
            </a:r>
            <a:r>
              <a:rPr lang="tr-TR" sz="2800" dirty="0">
                <a:latin typeface="Times New Roman" panose="02020603050405020304" pitchFamily="18" charset="0"/>
                <a:cs typeface="Times New Roman" panose="02020603050405020304" pitchFamily="18" charset="0"/>
              </a:rPr>
              <a:t>limitler her yıl </a:t>
            </a:r>
            <a:r>
              <a:rPr lang="tr-TR" sz="2800" dirty="0" smtClean="0">
                <a:latin typeface="Times New Roman" panose="02020603050405020304" pitchFamily="18" charset="0"/>
                <a:cs typeface="Times New Roman" panose="02020603050405020304" pitchFamily="18" charset="0"/>
              </a:rPr>
              <a:t>Şubat </a:t>
            </a:r>
            <a:r>
              <a:rPr lang="tr-TR" sz="2800" dirty="0">
                <a:latin typeface="Times New Roman" panose="02020603050405020304" pitchFamily="18" charset="0"/>
                <a:cs typeface="Times New Roman" panose="02020603050405020304" pitchFamily="18" charset="0"/>
              </a:rPr>
              <a:t>ayında güncellenir.</a:t>
            </a:r>
          </a:p>
        </p:txBody>
      </p:sp>
    </p:spTree>
    <p:extLst>
      <p:ext uri="{BB962C8B-B14F-4D97-AF65-F5344CB8AC3E}">
        <p14:creationId xmlns:p14="http://schemas.microsoft.com/office/powerpoint/2010/main" val="442073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661760" y="1405064"/>
            <a:ext cx="10418619"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Mal veya hizmet alımları ile yapım </a:t>
            </a:r>
            <a:r>
              <a:rPr lang="tr-TR" sz="2800" dirty="0" smtClean="0">
                <a:latin typeface="Times New Roman" panose="02020603050405020304" pitchFamily="18" charset="0"/>
                <a:cs typeface="Times New Roman" panose="02020603050405020304" pitchFamily="18" charset="0"/>
              </a:rPr>
              <a:t>işlerinin </a:t>
            </a:r>
            <a:r>
              <a:rPr lang="tr-TR" sz="2800" dirty="0">
                <a:latin typeface="Times New Roman" panose="02020603050405020304" pitchFamily="18" charset="0"/>
                <a:cs typeface="Times New Roman" panose="02020603050405020304" pitchFamily="18" charset="0"/>
              </a:rPr>
              <a:t>ihalesi yapılmadan önce idarece, her türlü fiyat </a:t>
            </a:r>
            <a:r>
              <a:rPr lang="tr-TR" sz="2800" dirty="0" smtClean="0">
                <a:latin typeface="Times New Roman" panose="02020603050405020304" pitchFamily="18" charset="0"/>
                <a:cs typeface="Times New Roman" panose="02020603050405020304" pitchFamily="18" charset="0"/>
              </a:rPr>
              <a:t>araştırması </a:t>
            </a:r>
            <a:r>
              <a:rPr lang="tr-TR" sz="2800" dirty="0">
                <a:latin typeface="Times New Roman" panose="02020603050405020304" pitchFamily="18" charset="0"/>
                <a:cs typeface="Times New Roman" panose="02020603050405020304" pitchFamily="18" charset="0"/>
              </a:rPr>
              <a:t>yapılarak katma </a:t>
            </a:r>
            <a:r>
              <a:rPr lang="tr-TR" sz="2800" b="1" u="sng" dirty="0">
                <a:latin typeface="Times New Roman" panose="02020603050405020304" pitchFamily="18" charset="0"/>
                <a:cs typeface="Times New Roman" panose="02020603050405020304" pitchFamily="18" charset="0"/>
              </a:rPr>
              <a:t>değer vergisi hariç olmak</a:t>
            </a:r>
            <a:r>
              <a:rPr lang="tr-TR" sz="2800" dirty="0">
                <a:latin typeface="Times New Roman" panose="02020603050405020304" pitchFamily="18" charset="0"/>
                <a:cs typeface="Times New Roman" panose="02020603050405020304" pitchFamily="18" charset="0"/>
              </a:rPr>
              <a:t> üzere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 belirlenir ve dayanaklarıyla birlikte bir hesap cetvelinde gösterilir. </a:t>
            </a:r>
            <a:r>
              <a:rPr lang="tr-TR" sz="2800" b="1" u="sng" dirty="0" smtClean="0">
                <a:latin typeface="Times New Roman" panose="02020603050405020304" pitchFamily="18" charset="0"/>
                <a:cs typeface="Times New Roman" panose="02020603050405020304" pitchFamily="18" charset="0"/>
              </a:rPr>
              <a:t>Yaklaşık </a:t>
            </a:r>
            <a:r>
              <a:rPr lang="tr-TR" sz="2800" b="1" u="sng" dirty="0">
                <a:latin typeface="Times New Roman" panose="02020603050405020304" pitchFamily="18" charset="0"/>
                <a:cs typeface="Times New Roman" panose="02020603050405020304" pitchFamily="18" charset="0"/>
              </a:rPr>
              <a:t>maliyete ihale ilanlarında yer verilmez, isteklilere veya ihale süreci ile resmi </a:t>
            </a:r>
            <a:r>
              <a:rPr lang="tr-TR" sz="2800" b="1" u="sng" dirty="0" smtClean="0">
                <a:latin typeface="Times New Roman" panose="02020603050405020304" pitchFamily="18" charset="0"/>
                <a:cs typeface="Times New Roman" panose="02020603050405020304" pitchFamily="18" charset="0"/>
              </a:rPr>
              <a:t>ilişkisi </a:t>
            </a:r>
            <a:r>
              <a:rPr lang="tr-TR" sz="2800" b="1" u="sng" dirty="0">
                <a:latin typeface="Times New Roman" panose="02020603050405020304" pitchFamily="18" charset="0"/>
                <a:cs typeface="Times New Roman" panose="02020603050405020304" pitchFamily="18" charset="0"/>
              </a:rPr>
              <a:t>olmayan diğer </a:t>
            </a:r>
            <a:r>
              <a:rPr lang="tr-TR" sz="2800" b="1" u="sng" dirty="0" smtClean="0">
                <a:latin typeface="Times New Roman" panose="02020603050405020304" pitchFamily="18" charset="0"/>
                <a:cs typeface="Times New Roman" panose="02020603050405020304" pitchFamily="18" charset="0"/>
              </a:rPr>
              <a:t>kişilere </a:t>
            </a:r>
            <a:r>
              <a:rPr lang="tr-TR" sz="2800" b="1" u="sng" dirty="0">
                <a:latin typeface="Times New Roman" panose="02020603050405020304" pitchFamily="18" charset="0"/>
                <a:cs typeface="Times New Roman" panose="02020603050405020304" pitchFamily="18" charset="0"/>
              </a:rPr>
              <a:t>açıklanmaz.</a:t>
            </a:r>
          </a:p>
        </p:txBody>
      </p:sp>
      <p:sp>
        <p:nvSpPr>
          <p:cNvPr id="4"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5" name="TextBox 2"/>
          <p:cNvSpPr txBox="1"/>
          <p:nvPr/>
        </p:nvSpPr>
        <p:spPr>
          <a:xfrm>
            <a:off x="253536" y="127010"/>
            <a:ext cx="6878784" cy="523220"/>
          </a:xfrm>
          <a:prstGeom prst="rect">
            <a:avLst/>
          </a:prstGeom>
          <a:noFill/>
        </p:spPr>
        <p:txBody>
          <a:bodyPr wrap="squar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YAKLAŞIK MALİYET BELİRLENİR </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692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06582" y="843584"/>
            <a:ext cx="11152909" cy="1384995"/>
          </a:xfrm>
          <a:prstGeom prst="rect">
            <a:avLst/>
          </a:prstGeom>
        </p:spPr>
        <p:txBody>
          <a:bodyPr wrap="square">
            <a:spAutoFit/>
          </a:bodyPr>
          <a:lstStyle/>
          <a:p>
            <a:pPr>
              <a:lnSpc>
                <a:spcPct val="150000"/>
              </a:lnSpc>
            </a:pPr>
            <a:r>
              <a:rPr lang="tr-TR" sz="2800" dirty="0" smtClean="0">
                <a:latin typeface="Times New Roman" panose="02020603050405020304" pitchFamily="18" charset="0"/>
                <a:cs typeface="Times New Roman" panose="02020603050405020304" pitchFamily="18" charset="0"/>
              </a:rPr>
              <a:t>Aşağıda </a:t>
            </a:r>
            <a:r>
              <a:rPr lang="tr-TR" sz="2800" dirty="0">
                <a:latin typeface="Times New Roman" panose="02020603050405020304" pitchFamily="18" charset="0"/>
                <a:cs typeface="Times New Roman" panose="02020603050405020304" pitchFamily="18" charset="0"/>
              </a:rPr>
              <a:t>sayılanlar doğrudan veya dolaylı veya alt yüklenici olarak, kendileri veya </a:t>
            </a:r>
            <a:r>
              <a:rPr lang="tr-TR" sz="2800" dirty="0" smtClean="0">
                <a:latin typeface="Times New Roman" panose="02020603050405020304" pitchFamily="18" charset="0"/>
                <a:cs typeface="Times New Roman" panose="02020603050405020304" pitchFamily="18" charset="0"/>
              </a:rPr>
              <a:t>başkaları </a:t>
            </a:r>
            <a:r>
              <a:rPr lang="tr-TR" sz="2800" dirty="0">
                <a:latin typeface="Times New Roman" panose="02020603050405020304" pitchFamily="18" charset="0"/>
                <a:cs typeface="Times New Roman" panose="02020603050405020304" pitchFamily="18" charset="0"/>
              </a:rPr>
              <a:t>adına hiçbir </a:t>
            </a:r>
            <a:r>
              <a:rPr lang="tr-TR" sz="2800" dirty="0" smtClean="0">
                <a:latin typeface="Times New Roman" panose="02020603050405020304" pitchFamily="18" charset="0"/>
                <a:cs typeface="Times New Roman" panose="02020603050405020304" pitchFamily="18" charset="0"/>
              </a:rPr>
              <a:t>şekilde </a:t>
            </a:r>
            <a:r>
              <a:rPr lang="tr-TR" sz="2800" dirty="0">
                <a:latin typeface="Times New Roman" panose="02020603050405020304" pitchFamily="18" charset="0"/>
                <a:cs typeface="Times New Roman" panose="02020603050405020304" pitchFamily="18" charset="0"/>
              </a:rPr>
              <a:t>ihalelere katılamazlar.</a:t>
            </a:r>
          </a:p>
        </p:txBody>
      </p:sp>
      <p:sp>
        <p:nvSpPr>
          <p:cNvPr id="4" name="Dikdörtgen 3"/>
          <p:cNvSpPr/>
          <p:nvPr/>
        </p:nvSpPr>
        <p:spPr>
          <a:xfrm>
            <a:off x="1302479" y="2294923"/>
            <a:ext cx="10266066" cy="4616648"/>
          </a:xfrm>
          <a:prstGeom prst="rect">
            <a:avLst/>
          </a:prstGeom>
        </p:spPr>
        <p:txBody>
          <a:bodyPr wrap="square">
            <a:spAutoFit/>
          </a:bodyPr>
          <a:lstStyle/>
          <a:p>
            <a:pPr marL="514350" indent="-514350" algn="just">
              <a:lnSpc>
                <a:spcPct val="150000"/>
              </a:lnSpc>
              <a:buFont typeface="+mj-lt"/>
              <a:buAutoNum type="alphaLcPeriod"/>
            </a:pPr>
            <a:r>
              <a:rPr lang="tr-TR" sz="2800" b="1" dirty="0" smtClean="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Bu </a:t>
            </a:r>
            <a:r>
              <a:rPr lang="tr-TR" sz="2800" dirty="0">
                <a:latin typeface="Times New Roman" panose="02020603050405020304" pitchFamily="18" charset="0"/>
                <a:cs typeface="Times New Roman" panose="02020603050405020304" pitchFamily="18" charset="0"/>
              </a:rPr>
              <a:t>kanun ve diğer kanunlardaki hükümler gereğince geçici veya sürekli olarak idarelerce veya mahkeme kararıyla kamu ihalelerine katılmaktan </a:t>
            </a:r>
            <a:r>
              <a:rPr lang="tr-TR" sz="2800" dirty="0" smtClean="0">
                <a:latin typeface="Times New Roman" panose="02020603050405020304" pitchFamily="18" charset="0"/>
                <a:cs typeface="Times New Roman" panose="02020603050405020304" pitchFamily="18" charset="0"/>
              </a:rPr>
              <a:t>yasaklanmış </a:t>
            </a:r>
            <a:r>
              <a:rPr lang="tr-TR" sz="2800" dirty="0">
                <a:latin typeface="Times New Roman" panose="02020603050405020304" pitchFamily="18" charset="0"/>
                <a:cs typeface="Times New Roman" panose="02020603050405020304" pitchFamily="18" charset="0"/>
              </a:rPr>
              <a:t>olanlar ile 12/4/1991 tarihli ve 3713 sayılı Terörle Mücadele Kanunu kapsamına giren suçlardan veya örgütlü suçlardan veyahut kendi ülkesinde ya da yabancı bir ülkede kamu görevlilerine </a:t>
            </a:r>
            <a:r>
              <a:rPr lang="tr-TR" sz="2800" dirty="0" smtClean="0">
                <a:latin typeface="Times New Roman" panose="02020603050405020304" pitchFamily="18" charset="0"/>
                <a:cs typeface="Times New Roman" panose="02020603050405020304" pitchFamily="18" charset="0"/>
              </a:rPr>
              <a:t>rüşvet </a:t>
            </a:r>
            <a:r>
              <a:rPr lang="tr-TR" sz="2800" dirty="0">
                <a:latin typeface="Times New Roman" panose="02020603050405020304" pitchFamily="18" charset="0"/>
                <a:cs typeface="Times New Roman" panose="02020603050405020304" pitchFamily="18" charset="0"/>
              </a:rPr>
              <a:t>verme suçundan dolayı hükümlü bulunanlar.</a:t>
            </a:r>
          </a:p>
        </p:txBody>
      </p:sp>
      <p:sp>
        <p:nvSpPr>
          <p:cNvPr id="5"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6" name="TextBox 2"/>
          <p:cNvSpPr txBox="1"/>
          <p:nvPr/>
        </p:nvSpPr>
        <p:spPr>
          <a:xfrm>
            <a:off x="253537" y="127010"/>
            <a:ext cx="11315008" cy="523220"/>
          </a:xfrm>
          <a:prstGeom prst="rect">
            <a:avLst/>
          </a:prstGeom>
          <a:noFill/>
        </p:spPr>
        <p:txBody>
          <a:bodyPr wrap="squar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İHALEYE KATILAMAYACAK OLANLAR TESPİT EDİLİR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331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25236" y="1191491"/>
            <a:ext cx="10487891" cy="3970318"/>
          </a:xfrm>
          <a:prstGeom prst="rect">
            <a:avLst/>
          </a:prstGeom>
        </p:spPr>
        <p:txBody>
          <a:bodyPr wrap="square">
            <a:spAutoFit/>
          </a:bodyPr>
          <a:lstStyle/>
          <a:p>
            <a:pPr algn="just">
              <a:lnSpc>
                <a:spcPct val="150000"/>
              </a:lnSpc>
            </a:pPr>
            <a:r>
              <a:rPr lang="tr-TR" sz="2800" b="1" dirty="0" smtClean="0">
                <a:latin typeface="Times New Roman" panose="02020603050405020304" pitchFamily="18" charset="0"/>
                <a:cs typeface="Times New Roman" panose="02020603050405020304" pitchFamily="18" charset="0"/>
              </a:rPr>
              <a:t>b) </a:t>
            </a:r>
            <a:r>
              <a:rPr lang="tr-TR" sz="2800" dirty="0" smtClean="0">
                <a:latin typeface="Times New Roman" panose="02020603050405020304" pitchFamily="18" charset="0"/>
                <a:cs typeface="Times New Roman" panose="02020603050405020304" pitchFamily="18" charset="0"/>
              </a:rPr>
              <a:t>İlgili </a:t>
            </a:r>
            <a:r>
              <a:rPr lang="tr-TR" sz="2800" dirty="0">
                <a:latin typeface="Times New Roman" panose="02020603050405020304" pitchFamily="18" charset="0"/>
                <a:cs typeface="Times New Roman" panose="02020603050405020304" pitchFamily="18" charset="0"/>
              </a:rPr>
              <a:t>mercilerce hileli iflas ettiğine karar verilenler.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b="1" dirty="0" smtClean="0">
                <a:latin typeface="Times New Roman" panose="02020603050405020304" pitchFamily="18" charset="0"/>
                <a:cs typeface="Times New Roman" panose="02020603050405020304" pitchFamily="18" charset="0"/>
              </a:rPr>
              <a:t>c) </a:t>
            </a:r>
            <a:r>
              <a:rPr lang="tr-TR" sz="2800" dirty="0" smtClean="0">
                <a:latin typeface="Times New Roman" panose="02020603050405020304" pitchFamily="18" charset="0"/>
                <a:cs typeface="Times New Roman" panose="02020603050405020304" pitchFamily="18" charset="0"/>
              </a:rPr>
              <a:t>İhaleyi </a:t>
            </a:r>
            <a:r>
              <a:rPr lang="tr-TR" sz="2800" dirty="0">
                <a:latin typeface="Times New Roman" panose="02020603050405020304" pitchFamily="18" charset="0"/>
                <a:cs typeface="Times New Roman" panose="02020603050405020304" pitchFamily="18" charset="0"/>
              </a:rPr>
              <a:t>yapan idarenin ihale yetkilisi </a:t>
            </a:r>
            <a:r>
              <a:rPr lang="tr-TR" sz="2800" dirty="0" smtClean="0">
                <a:latin typeface="Times New Roman" panose="02020603050405020304" pitchFamily="18" charset="0"/>
                <a:cs typeface="Times New Roman" panose="02020603050405020304" pitchFamily="18" charset="0"/>
              </a:rPr>
              <a:t>kişileri </a:t>
            </a:r>
            <a:r>
              <a:rPr lang="tr-TR" sz="2800" dirty="0">
                <a:latin typeface="Times New Roman" panose="02020603050405020304" pitchFamily="18" charset="0"/>
                <a:cs typeface="Times New Roman" panose="02020603050405020304" pitchFamily="18" charset="0"/>
              </a:rPr>
              <a:t>ile bu yetkiye sahip </a:t>
            </a:r>
            <a:r>
              <a:rPr lang="tr-TR" sz="2800" dirty="0" smtClean="0">
                <a:latin typeface="Times New Roman" panose="02020603050405020304" pitchFamily="18" charset="0"/>
                <a:cs typeface="Times New Roman" panose="02020603050405020304" pitchFamily="18" charset="0"/>
              </a:rPr>
              <a:t> </a:t>
            </a: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kurullarda </a:t>
            </a:r>
            <a:r>
              <a:rPr lang="tr-TR" sz="2800" dirty="0">
                <a:latin typeface="Times New Roman" panose="02020603050405020304" pitchFamily="18" charset="0"/>
                <a:cs typeface="Times New Roman" panose="02020603050405020304" pitchFamily="18" charset="0"/>
              </a:rPr>
              <a:t>görevli </a:t>
            </a:r>
            <a:r>
              <a:rPr lang="tr-TR" sz="2800" dirty="0" smtClean="0">
                <a:latin typeface="Times New Roman" panose="02020603050405020304" pitchFamily="18" charset="0"/>
                <a:cs typeface="Times New Roman" panose="02020603050405020304" pitchFamily="18" charset="0"/>
              </a:rPr>
              <a:t>kişiler</a:t>
            </a:r>
            <a:r>
              <a:rPr lang="tr-TR" sz="2800" dirty="0">
                <a:latin typeface="Times New Roman" panose="02020603050405020304" pitchFamily="18" charset="0"/>
                <a:cs typeface="Times New Roman" panose="02020603050405020304" pitchFamily="18" charset="0"/>
              </a:rPr>
              <a:t>.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b="1" dirty="0" smtClean="0">
                <a:latin typeface="Times New Roman" panose="02020603050405020304" pitchFamily="18" charset="0"/>
                <a:cs typeface="Times New Roman" panose="02020603050405020304" pitchFamily="18" charset="0"/>
              </a:rPr>
              <a:t>d) </a:t>
            </a:r>
            <a:r>
              <a:rPr lang="tr-TR" sz="2800" dirty="0" smtClean="0">
                <a:latin typeface="Times New Roman" panose="02020603050405020304" pitchFamily="18" charset="0"/>
                <a:cs typeface="Times New Roman" panose="02020603050405020304" pitchFamily="18" charset="0"/>
              </a:rPr>
              <a:t>İhaleyi </a:t>
            </a:r>
            <a:r>
              <a:rPr lang="tr-TR" sz="2800" dirty="0">
                <a:latin typeface="Times New Roman" panose="02020603050405020304" pitchFamily="18" charset="0"/>
                <a:cs typeface="Times New Roman" panose="02020603050405020304" pitchFamily="18" charset="0"/>
              </a:rPr>
              <a:t>yapan idarenin ihale konusu </a:t>
            </a:r>
            <a:r>
              <a:rPr lang="tr-TR" sz="2800" dirty="0" smtClean="0">
                <a:latin typeface="Times New Roman" panose="02020603050405020304" pitchFamily="18" charset="0"/>
                <a:cs typeface="Times New Roman" panose="02020603050405020304" pitchFamily="18" charset="0"/>
              </a:rPr>
              <a:t>işle </a:t>
            </a:r>
            <a:r>
              <a:rPr lang="tr-TR" sz="2800" dirty="0">
                <a:latin typeface="Times New Roman" panose="02020603050405020304" pitchFamily="18" charset="0"/>
                <a:cs typeface="Times New Roman" panose="02020603050405020304" pitchFamily="18" charset="0"/>
              </a:rPr>
              <a:t>ilgili her türlü ihale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işlemlerini </a:t>
            </a:r>
            <a:r>
              <a:rPr lang="tr-TR" sz="2800" dirty="0">
                <a:latin typeface="Times New Roman" panose="02020603050405020304" pitchFamily="18" charset="0"/>
                <a:cs typeface="Times New Roman" panose="02020603050405020304" pitchFamily="18" charset="0"/>
              </a:rPr>
              <a:t>hazırlamak, yürütmek, sonuçlandırmak ve onaylamakla </a:t>
            </a:r>
            <a:r>
              <a:rPr lang="tr-TR" sz="2800" dirty="0" smtClean="0">
                <a:latin typeface="Times New Roman" panose="02020603050405020304" pitchFamily="18" charset="0"/>
                <a:cs typeface="Times New Roman" panose="02020603050405020304" pitchFamily="18" charset="0"/>
              </a:rPr>
              <a:t>     </a:t>
            </a: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görevli </a:t>
            </a:r>
            <a:r>
              <a:rPr lang="tr-TR" sz="2800" dirty="0">
                <a:latin typeface="Times New Roman" panose="02020603050405020304" pitchFamily="18" charset="0"/>
                <a:cs typeface="Times New Roman" panose="02020603050405020304" pitchFamily="18" charset="0"/>
              </a:rPr>
              <a:t>olanlar. </a:t>
            </a:r>
            <a:endParaRPr lang="tr-TR" sz="2800" dirty="0" smtClean="0">
              <a:latin typeface="Times New Roman" panose="02020603050405020304" pitchFamily="18" charset="0"/>
              <a:cs typeface="Times New Roman" panose="02020603050405020304" pitchFamily="18" charset="0"/>
            </a:endParaRP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7052315"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İHALEYE KATILAMAYACAK OLANLAR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7231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93770" y="1357747"/>
            <a:ext cx="10404764" cy="4616648"/>
          </a:xfrm>
          <a:prstGeom prst="rect">
            <a:avLst/>
          </a:prstGeom>
        </p:spPr>
        <p:txBody>
          <a:bodyPr wrap="square">
            <a:spAutoFit/>
          </a:bodyPr>
          <a:lstStyle/>
          <a:p>
            <a:pPr algn="just">
              <a:lnSpc>
                <a:spcPct val="150000"/>
              </a:lnSpc>
            </a:pPr>
            <a:r>
              <a:rPr lang="tr-TR" sz="2800" b="1" dirty="0">
                <a:latin typeface="Times New Roman" panose="02020603050405020304" pitchFamily="18" charset="0"/>
                <a:cs typeface="Times New Roman" panose="02020603050405020304" pitchFamily="18" charset="0"/>
              </a:rPr>
              <a:t>e) </a:t>
            </a:r>
            <a:r>
              <a:rPr lang="tr-TR" sz="2800" dirty="0">
                <a:latin typeface="Times New Roman" panose="02020603050405020304" pitchFamily="18" charset="0"/>
                <a:cs typeface="Times New Roman" panose="02020603050405020304" pitchFamily="18" charset="0"/>
              </a:rPr>
              <a:t>(c) ve (d) bentlerinde belirtilen şahısların eşleri ve üçüncü dereceye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kadar </a:t>
            </a:r>
            <a:r>
              <a:rPr lang="tr-TR" sz="2800" dirty="0">
                <a:latin typeface="Times New Roman" panose="02020603050405020304" pitchFamily="18" charset="0"/>
                <a:cs typeface="Times New Roman" panose="02020603050405020304" pitchFamily="18" charset="0"/>
              </a:rPr>
              <a:t>kan ve ikinci dereceye kadar kayın hısımları ile evlatlıkları ve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evlat </a:t>
            </a:r>
            <a:r>
              <a:rPr lang="tr-TR" sz="2800" dirty="0">
                <a:latin typeface="Times New Roman" panose="02020603050405020304" pitchFamily="18" charset="0"/>
                <a:cs typeface="Times New Roman" panose="02020603050405020304" pitchFamily="18" charset="0"/>
              </a:rPr>
              <a:t>edinenleri. </a:t>
            </a:r>
          </a:p>
          <a:p>
            <a:pPr algn="just">
              <a:lnSpc>
                <a:spcPct val="150000"/>
              </a:lnSpc>
            </a:pPr>
            <a:r>
              <a:rPr lang="tr-TR" sz="2800" b="1" dirty="0">
                <a:latin typeface="Times New Roman" panose="02020603050405020304" pitchFamily="18" charset="0"/>
                <a:cs typeface="Times New Roman" panose="02020603050405020304" pitchFamily="18" charset="0"/>
              </a:rPr>
              <a:t>f) </a:t>
            </a:r>
            <a:r>
              <a:rPr lang="tr-TR" sz="2800" dirty="0">
                <a:latin typeface="Times New Roman" panose="02020603050405020304" pitchFamily="18" charset="0"/>
                <a:cs typeface="Times New Roman" panose="02020603050405020304" pitchFamily="18" charset="0"/>
              </a:rPr>
              <a:t>(c), (d) ve (e) bentlerinde belirtilenlerin ortakları ile şirketleri (bu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kişilerin </a:t>
            </a:r>
            <a:r>
              <a:rPr lang="tr-TR" sz="2800" dirty="0">
                <a:latin typeface="Times New Roman" panose="02020603050405020304" pitchFamily="18" charset="0"/>
                <a:cs typeface="Times New Roman" panose="02020603050405020304" pitchFamily="18" charset="0"/>
              </a:rPr>
              <a:t>yönetim kurullarında görevli bulunmadıkları veya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sermayesinin </a:t>
            </a:r>
            <a:r>
              <a:rPr lang="tr-TR" sz="2800" dirty="0">
                <a:latin typeface="Times New Roman" panose="02020603050405020304" pitchFamily="18" charset="0"/>
                <a:cs typeface="Times New Roman" panose="02020603050405020304" pitchFamily="18" charset="0"/>
              </a:rPr>
              <a:t>%10’ undan fazlasına sahip olmadıkları anonim </a:t>
            </a:r>
            <a:r>
              <a:rPr lang="tr-TR" sz="2800" dirty="0" smtClean="0">
                <a:latin typeface="Times New Roman" panose="02020603050405020304" pitchFamily="18" charset="0"/>
                <a:cs typeface="Times New Roman" panose="02020603050405020304" pitchFamily="18" charset="0"/>
              </a:rPr>
              <a:t>     </a:t>
            </a:r>
          </a:p>
          <a:p>
            <a:pPr algn="just">
              <a:lnSpc>
                <a:spcPct val="150000"/>
              </a:lnSpc>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   şirketler </a:t>
            </a:r>
            <a:r>
              <a:rPr lang="tr-TR" sz="2800" dirty="0">
                <a:latin typeface="Times New Roman" panose="02020603050405020304" pitchFamily="18" charset="0"/>
                <a:cs typeface="Times New Roman" panose="02020603050405020304" pitchFamily="18" charset="0"/>
              </a:rPr>
              <a:t>hariç).</a:t>
            </a: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7052315"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İHALEYE KATILAMAYACAK OLANLAR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8426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55224" y="1578484"/>
            <a:ext cx="10487891"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a:latin typeface="Times New Roman" panose="02020603050405020304" pitchFamily="18" charset="0"/>
                <a:cs typeface="Times New Roman" panose="02020603050405020304" pitchFamily="18" charset="0"/>
              </a:rPr>
              <a:t>İ</a:t>
            </a:r>
            <a:r>
              <a:rPr lang="tr-TR" sz="2800" b="1" u="sng" dirty="0" smtClean="0">
                <a:latin typeface="Times New Roman" panose="02020603050405020304" pitchFamily="18" charset="0"/>
                <a:cs typeface="Times New Roman" panose="02020603050405020304" pitchFamily="18" charset="0"/>
              </a:rPr>
              <a:t>hale </a:t>
            </a:r>
            <a:r>
              <a:rPr lang="tr-TR" sz="2800" b="1" u="sng" dirty="0">
                <a:latin typeface="Times New Roman" panose="02020603050405020304" pitchFamily="18" charset="0"/>
                <a:cs typeface="Times New Roman" panose="02020603050405020304" pitchFamily="18" charset="0"/>
              </a:rPr>
              <a:t>konusu mal veya hizmet alımları ile yapım </a:t>
            </a:r>
            <a:r>
              <a:rPr lang="tr-TR" sz="2800" b="1" u="sng" dirty="0" smtClean="0">
                <a:latin typeface="Times New Roman" panose="02020603050405020304" pitchFamily="18" charset="0"/>
                <a:cs typeface="Times New Roman" panose="02020603050405020304" pitchFamily="18" charset="0"/>
              </a:rPr>
              <a:t>işlerinin </a:t>
            </a:r>
            <a:r>
              <a:rPr lang="tr-TR" sz="2800" b="1" u="sng" dirty="0">
                <a:latin typeface="Times New Roman" panose="02020603050405020304" pitchFamily="18" charset="0"/>
                <a:cs typeface="Times New Roman" panose="02020603050405020304" pitchFamily="18" charset="0"/>
              </a:rPr>
              <a:t>her türlü özelliğini belirten idari ve teknik </a:t>
            </a:r>
            <a:r>
              <a:rPr lang="tr-TR" sz="2800" b="1" u="sng" dirty="0" smtClean="0">
                <a:latin typeface="Times New Roman" panose="02020603050405020304" pitchFamily="18" charset="0"/>
                <a:cs typeface="Times New Roman" panose="02020603050405020304" pitchFamily="18" charset="0"/>
              </a:rPr>
              <a:t>şartnamelerin </a:t>
            </a:r>
            <a:r>
              <a:rPr lang="tr-TR" sz="2800" b="1" u="sng" dirty="0">
                <a:latin typeface="Times New Roman" panose="02020603050405020304" pitchFamily="18" charset="0"/>
                <a:cs typeface="Times New Roman" panose="02020603050405020304" pitchFamily="18" charset="0"/>
              </a:rPr>
              <a:t>idarelerce hazırlanması esastır. </a:t>
            </a:r>
            <a:r>
              <a:rPr lang="tr-TR" sz="2800" dirty="0">
                <a:latin typeface="Times New Roman" panose="02020603050405020304" pitchFamily="18" charset="0"/>
                <a:cs typeface="Times New Roman" panose="02020603050405020304" pitchFamily="18" charset="0"/>
              </a:rPr>
              <a:t>Ancak, mal veya hizmet alımları ile yapım </a:t>
            </a:r>
            <a:r>
              <a:rPr lang="tr-TR" sz="2800" dirty="0" smtClean="0">
                <a:latin typeface="Times New Roman" panose="02020603050405020304" pitchFamily="18" charset="0"/>
                <a:cs typeface="Times New Roman" panose="02020603050405020304" pitchFamily="18" charset="0"/>
              </a:rPr>
              <a:t>işlerinin </a:t>
            </a:r>
            <a:r>
              <a:rPr lang="tr-TR" sz="2800" dirty="0">
                <a:latin typeface="Times New Roman" panose="02020603050405020304" pitchFamily="18" charset="0"/>
                <a:cs typeface="Times New Roman" panose="02020603050405020304" pitchFamily="18" charset="0"/>
              </a:rPr>
              <a:t>özelliği nedeniyle idarelerce hazırlanmasının mümkün olmadığının ihale yetkilisi tarafından onaylanması kaydıyla, teknik </a:t>
            </a:r>
            <a:r>
              <a:rPr lang="tr-TR" sz="2800" dirty="0" smtClean="0">
                <a:latin typeface="Times New Roman" panose="02020603050405020304" pitchFamily="18" charset="0"/>
                <a:cs typeface="Times New Roman" panose="02020603050405020304" pitchFamily="18" charset="0"/>
              </a:rPr>
              <a:t>şartnameler </a:t>
            </a:r>
            <a:r>
              <a:rPr lang="tr-TR" sz="2800" dirty="0">
                <a:latin typeface="Times New Roman" panose="02020603050405020304" pitchFamily="18" charset="0"/>
                <a:cs typeface="Times New Roman" panose="02020603050405020304" pitchFamily="18" charset="0"/>
              </a:rPr>
              <a:t>bu Kanun hükümlerine göre hazırlattırılabilir. </a:t>
            </a:r>
            <a:endParaRPr lang="tr-TR" sz="2800" dirty="0" smtClean="0">
              <a:latin typeface="Times New Roman" panose="02020603050405020304" pitchFamily="18" charset="0"/>
              <a:cs typeface="Times New Roman" panose="02020603050405020304" pitchFamily="18" charset="0"/>
            </a:endParaRPr>
          </a:p>
        </p:txBody>
      </p:sp>
      <p:sp>
        <p:nvSpPr>
          <p:cNvPr id="4"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6" name="TextBox 2"/>
          <p:cNvSpPr txBox="1"/>
          <p:nvPr/>
        </p:nvSpPr>
        <p:spPr>
          <a:xfrm>
            <a:off x="253537" y="127010"/>
            <a:ext cx="5837774" cy="523220"/>
          </a:xfrm>
          <a:prstGeom prst="rect">
            <a:avLst/>
          </a:prstGeom>
          <a:noFill/>
        </p:spPr>
        <p:txBody>
          <a:bodyPr wrap="squar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ŞARTNAMELER HAZIRLANIR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3829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89708" y="1523999"/>
            <a:ext cx="10861964" cy="3892861"/>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İhale konusu mal veya hizmet alımları ile yapım işlerinin </a:t>
            </a:r>
            <a:r>
              <a:rPr lang="tr-TR" sz="2800" b="1" u="sng" dirty="0">
                <a:latin typeface="Times New Roman" panose="02020603050405020304" pitchFamily="18" charset="0"/>
                <a:cs typeface="Times New Roman" panose="02020603050405020304" pitchFamily="18" charset="0"/>
              </a:rPr>
              <a:t>teknik kriterlerine ihale dokümanının bir parçası olan teknik şartnamelerde yer verilir. Belirlenecek teknik kriterler, verimliliği ve fonksiyonelliği sağlamaya yönelik olacak, rekabeti engelleyici hususlar içermeyecek ve bütün istekliler için fırsat </a:t>
            </a:r>
            <a:r>
              <a:rPr lang="tr-TR" sz="2800" b="1" u="sng" dirty="0" smtClean="0">
                <a:latin typeface="Times New Roman" panose="02020603050405020304" pitchFamily="18" charset="0"/>
                <a:cs typeface="Times New Roman" panose="02020603050405020304" pitchFamily="18" charset="0"/>
              </a:rPr>
              <a:t>eşitliği </a:t>
            </a:r>
            <a:r>
              <a:rPr lang="tr-TR" sz="2800" b="1" u="sng" dirty="0">
                <a:latin typeface="Times New Roman" panose="02020603050405020304" pitchFamily="18" charset="0"/>
                <a:cs typeface="Times New Roman" panose="02020603050405020304" pitchFamily="18" charset="0"/>
              </a:rPr>
              <a:t>sağlayacaktır.</a:t>
            </a: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2964466"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ŞARTNAMELER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9244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9239" y="818271"/>
            <a:ext cx="11166764"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Teknik </a:t>
            </a:r>
            <a:r>
              <a:rPr lang="tr-TR" sz="2800" dirty="0" smtClean="0">
                <a:latin typeface="Times New Roman" panose="02020603050405020304" pitchFamily="18" charset="0"/>
                <a:cs typeface="Times New Roman" panose="02020603050405020304" pitchFamily="18" charset="0"/>
              </a:rPr>
              <a:t>şartnamelerde</a:t>
            </a:r>
            <a:r>
              <a:rPr lang="tr-TR" sz="2800" dirty="0">
                <a:latin typeface="Times New Roman" panose="02020603050405020304" pitchFamily="18" charset="0"/>
                <a:cs typeface="Times New Roman" panose="02020603050405020304" pitchFamily="18" charset="0"/>
              </a:rPr>
              <a:t>, varsa ulusal ve/veya uluslararası teknik standartlara uygunluğu sağlamaya yönelik düzenlemeler de yapılır. </a:t>
            </a:r>
            <a:r>
              <a:rPr lang="tr-TR" sz="2800" b="1" u="sng" dirty="0">
                <a:latin typeface="Times New Roman" panose="02020603050405020304" pitchFamily="18" charset="0"/>
                <a:cs typeface="Times New Roman" panose="02020603050405020304" pitchFamily="18" charset="0"/>
              </a:rPr>
              <a:t>Bu </a:t>
            </a:r>
            <a:r>
              <a:rPr lang="tr-TR" sz="2800" b="1" u="sng" dirty="0" smtClean="0">
                <a:latin typeface="Times New Roman" panose="02020603050405020304" pitchFamily="18" charset="0"/>
                <a:cs typeface="Times New Roman" panose="02020603050405020304" pitchFamily="18" charset="0"/>
              </a:rPr>
              <a:t>şartnamelerde </a:t>
            </a:r>
            <a:r>
              <a:rPr lang="tr-TR" sz="2800" b="1" u="sng" dirty="0">
                <a:latin typeface="Times New Roman" panose="02020603050405020304" pitchFamily="18" charset="0"/>
                <a:cs typeface="Times New Roman" panose="02020603050405020304" pitchFamily="18" charset="0"/>
              </a:rPr>
              <a:t>teknik özelliklere ve tanımlamalara yer verilir. Belli bir marka, model, patent, </a:t>
            </a:r>
            <a:r>
              <a:rPr lang="tr-TR" sz="2800" b="1" u="sng" dirty="0" smtClean="0">
                <a:latin typeface="Times New Roman" panose="02020603050405020304" pitchFamily="18" charset="0"/>
                <a:cs typeface="Times New Roman" panose="02020603050405020304" pitchFamily="18" charset="0"/>
              </a:rPr>
              <a:t>menşei</a:t>
            </a:r>
            <a:r>
              <a:rPr lang="tr-TR" sz="2800" b="1" u="sng" dirty="0">
                <a:latin typeface="Times New Roman" panose="02020603050405020304" pitchFamily="18" charset="0"/>
                <a:cs typeface="Times New Roman" panose="02020603050405020304" pitchFamily="18" charset="0"/>
              </a:rPr>
              <a:t>, kaynak veya ürün belirtilemez ve belirli bir marka veya modele yönelik özellik ve tanımlamalara yer verilmeyecektir. </a:t>
            </a:r>
            <a:endParaRPr lang="tr-TR" sz="2800" b="1" u="sng"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Ancak</a:t>
            </a:r>
            <a:r>
              <a:rPr lang="tr-TR" sz="2800" dirty="0">
                <a:latin typeface="Times New Roman" panose="02020603050405020304" pitchFamily="18" charset="0"/>
                <a:cs typeface="Times New Roman" panose="02020603050405020304" pitchFamily="18" charset="0"/>
              </a:rPr>
              <a:t>, ulusal ve/veya uluslararası teknik standartların bulunmaması veya teknik özelliklerin belirlenmesinin mümkün olmaması hallerinde "veya dengi" ifadesine yer verilmek ş</a:t>
            </a:r>
            <a:r>
              <a:rPr lang="tr-TR" sz="2800" dirty="0" smtClean="0">
                <a:latin typeface="Times New Roman" panose="02020603050405020304" pitchFamily="18" charset="0"/>
                <a:cs typeface="Times New Roman" panose="02020603050405020304" pitchFamily="18" charset="0"/>
              </a:rPr>
              <a:t>artıyla </a:t>
            </a:r>
            <a:r>
              <a:rPr lang="tr-TR" sz="2800" dirty="0">
                <a:latin typeface="Times New Roman" panose="02020603050405020304" pitchFamily="18" charset="0"/>
                <a:cs typeface="Times New Roman" panose="02020603050405020304" pitchFamily="18" charset="0"/>
              </a:rPr>
              <a:t>marka veya model belirtilebilir.</a:t>
            </a: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2964466" cy="523220"/>
          </a:xfrm>
          <a:prstGeom prst="rect">
            <a:avLst/>
          </a:prstGeom>
          <a:noFill/>
        </p:spPr>
        <p:txBody>
          <a:bodyPr wrap="non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ŞARTNAMELER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6054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53537" y="650230"/>
            <a:ext cx="11495118" cy="6093976"/>
          </a:xfrm>
          <a:prstGeom prst="rect">
            <a:avLst/>
          </a:prstGeom>
        </p:spPr>
        <p:txBody>
          <a:bodyPr wrap="square">
            <a:spAutoFit/>
          </a:bodyPr>
          <a:lstStyle/>
          <a:p>
            <a:pPr algn="just">
              <a:lnSpc>
                <a:spcPct val="150000"/>
              </a:lnSpc>
            </a:pPr>
            <a:r>
              <a:rPr lang="tr-TR" sz="2600" dirty="0">
                <a:latin typeface="Times New Roman" panose="02020603050405020304" pitchFamily="18" charset="0"/>
                <a:cs typeface="Times New Roman" panose="02020603050405020304" pitchFamily="18" charset="0"/>
              </a:rPr>
              <a:t>Bütün isteklilere tekliflerini hazırlayabilmeleri için yeterli süre tanımak suretiyle; </a:t>
            </a:r>
            <a:endParaRPr lang="tr-TR" sz="2600" dirty="0" smtClean="0">
              <a:latin typeface="Times New Roman" panose="02020603050405020304" pitchFamily="18" charset="0"/>
              <a:cs typeface="Times New Roman" panose="02020603050405020304" pitchFamily="18" charset="0"/>
            </a:endParaRPr>
          </a:p>
          <a:p>
            <a:pPr marL="514350" indent="-514350" algn="just">
              <a:lnSpc>
                <a:spcPct val="150000"/>
              </a:lnSpc>
              <a:buAutoNum type="alphaLcParenR"/>
            </a:pPr>
            <a:r>
              <a:rPr lang="tr-TR" sz="2600" dirty="0" smtClean="0">
                <a:latin typeface="Times New Roman" panose="02020603050405020304" pitchFamily="18" charset="0"/>
                <a:cs typeface="Times New Roman" panose="02020603050405020304" pitchFamily="18" charset="0"/>
              </a:rPr>
              <a:t>Yaklaşık </a:t>
            </a:r>
            <a:r>
              <a:rPr lang="tr-TR" sz="2600" dirty="0">
                <a:latin typeface="Times New Roman" panose="02020603050405020304" pitchFamily="18" charset="0"/>
                <a:cs typeface="Times New Roman" panose="02020603050405020304" pitchFamily="18" charset="0"/>
              </a:rPr>
              <a:t>maliyeti 8 inci maddede yer alan </a:t>
            </a:r>
            <a:r>
              <a:rPr lang="tr-TR" sz="2600" dirty="0" smtClean="0">
                <a:latin typeface="Times New Roman" panose="02020603050405020304" pitchFamily="18" charset="0"/>
                <a:cs typeface="Times New Roman" panose="02020603050405020304" pitchFamily="18" charset="0"/>
              </a:rPr>
              <a:t>eşik </a:t>
            </a:r>
            <a:r>
              <a:rPr lang="tr-TR" sz="2600" dirty="0">
                <a:latin typeface="Times New Roman" panose="02020603050405020304" pitchFamily="18" charset="0"/>
                <a:cs typeface="Times New Roman" panose="02020603050405020304" pitchFamily="18" charset="0"/>
              </a:rPr>
              <a:t>değerlere </a:t>
            </a:r>
            <a:r>
              <a:rPr lang="tr-TR" sz="2600" dirty="0" smtClean="0">
                <a:latin typeface="Times New Roman" panose="02020603050405020304" pitchFamily="18" charset="0"/>
                <a:cs typeface="Times New Roman" panose="02020603050405020304" pitchFamily="18" charset="0"/>
              </a:rPr>
              <a:t>eşit </a:t>
            </a:r>
            <a:r>
              <a:rPr lang="tr-TR" sz="2600" dirty="0">
                <a:latin typeface="Times New Roman" panose="02020603050405020304" pitchFamily="18" charset="0"/>
                <a:cs typeface="Times New Roman" panose="02020603050405020304" pitchFamily="18" charset="0"/>
              </a:rPr>
              <a:t>veya bu değerleri </a:t>
            </a:r>
            <a:r>
              <a:rPr lang="tr-TR" sz="2600" dirty="0" smtClean="0">
                <a:latin typeface="Times New Roman" panose="02020603050405020304" pitchFamily="18" charset="0"/>
                <a:cs typeface="Times New Roman" panose="02020603050405020304" pitchFamily="18" charset="0"/>
              </a:rPr>
              <a:t>aşan </a:t>
            </a:r>
            <a:r>
              <a:rPr lang="tr-TR" sz="2600" dirty="0">
                <a:latin typeface="Times New Roman" panose="02020603050405020304" pitchFamily="18" charset="0"/>
                <a:cs typeface="Times New Roman" panose="02020603050405020304" pitchFamily="18" charset="0"/>
              </a:rPr>
              <a:t>ihalelerden; </a:t>
            </a:r>
            <a:endParaRPr lang="tr-TR" sz="26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600" dirty="0" smtClean="0">
                <a:latin typeface="Times New Roman" panose="02020603050405020304" pitchFamily="18" charset="0"/>
                <a:cs typeface="Times New Roman" panose="02020603050405020304" pitchFamily="18" charset="0"/>
              </a:rPr>
              <a:t>Açık </a:t>
            </a:r>
            <a:r>
              <a:rPr lang="tr-TR" sz="2600" dirty="0">
                <a:latin typeface="Times New Roman" panose="02020603050405020304" pitchFamily="18" charset="0"/>
                <a:cs typeface="Times New Roman" panose="02020603050405020304" pitchFamily="18" charset="0"/>
              </a:rPr>
              <a:t>ihale usulü ile yapılacak olanların ilânları, ihale tarihinden </a:t>
            </a:r>
            <a:r>
              <a:rPr lang="tr-TR" sz="2600" b="1" u="sng" dirty="0">
                <a:latin typeface="Times New Roman" panose="02020603050405020304" pitchFamily="18" charset="0"/>
                <a:cs typeface="Times New Roman" panose="02020603050405020304" pitchFamily="18" charset="0"/>
              </a:rPr>
              <a:t>en az kırk gün önce, </a:t>
            </a:r>
            <a:endParaRPr lang="tr-TR" sz="2600" b="1" u="sng"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600" dirty="0" smtClean="0">
                <a:latin typeface="Times New Roman" panose="02020603050405020304" pitchFamily="18" charset="0"/>
                <a:cs typeface="Times New Roman" panose="02020603050405020304" pitchFamily="18" charset="0"/>
              </a:rPr>
              <a:t>Belli </a:t>
            </a:r>
            <a:r>
              <a:rPr lang="tr-TR" sz="2600" dirty="0">
                <a:latin typeface="Times New Roman" panose="02020603050405020304" pitchFamily="18" charset="0"/>
                <a:cs typeface="Times New Roman" panose="02020603050405020304" pitchFamily="18" charset="0"/>
              </a:rPr>
              <a:t>istekliler arasında ihale usulü ile yapılacak olanların ön yeterlik ilânları, son </a:t>
            </a:r>
            <a:r>
              <a:rPr lang="tr-TR" sz="2600" dirty="0" smtClean="0">
                <a:latin typeface="Times New Roman" panose="02020603050405020304" pitchFamily="18" charset="0"/>
                <a:cs typeface="Times New Roman" panose="02020603050405020304" pitchFamily="18" charset="0"/>
              </a:rPr>
              <a:t>başvuru </a:t>
            </a:r>
            <a:r>
              <a:rPr lang="tr-TR" sz="2600" dirty="0">
                <a:latin typeface="Times New Roman" panose="02020603050405020304" pitchFamily="18" charset="0"/>
                <a:cs typeface="Times New Roman" panose="02020603050405020304" pitchFamily="18" charset="0"/>
              </a:rPr>
              <a:t>tarihinden </a:t>
            </a:r>
            <a:r>
              <a:rPr lang="tr-TR" sz="2600" b="1" u="sng" dirty="0">
                <a:latin typeface="Times New Roman" panose="02020603050405020304" pitchFamily="18" charset="0"/>
                <a:cs typeface="Times New Roman" panose="02020603050405020304" pitchFamily="18" charset="0"/>
              </a:rPr>
              <a:t>en az on dört gün önce</a:t>
            </a:r>
            <a:r>
              <a:rPr lang="tr-TR" sz="2600" dirty="0">
                <a:latin typeface="Times New Roman" panose="02020603050405020304" pitchFamily="18" charset="0"/>
                <a:cs typeface="Times New Roman" panose="02020603050405020304" pitchFamily="18" charset="0"/>
              </a:rPr>
              <a:t>, </a:t>
            </a:r>
            <a:endParaRPr lang="tr-TR" sz="26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600" dirty="0" smtClean="0">
                <a:latin typeface="Times New Roman" panose="02020603050405020304" pitchFamily="18" charset="0"/>
                <a:cs typeface="Times New Roman" panose="02020603050405020304" pitchFamily="18" charset="0"/>
              </a:rPr>
              <a:t>Pazarlık </a:t>
            </a:r>
            <a:r>
              <a:rPr lang="tr-TR" sz="2600" dirty="0">
                <a:latin typeface="Times New Roman" panose="02020603050405020304" pitchFamily="18" charset="0"/>
                <a:cs typeface="Times New Roman" panose="02020603050405020304" pitchFamily="18" charset="0"/>
              </a:rPr>
              <a:t>usulü ile yapılacak olanların ilânları, ihale tarihinden </a:t>
            </a:r>
            <a:r>
              <a:rPr lang="tr-TR" sz="2600" b="1" u="sng" dirty="0">
                <a:latin typeface="Times New Roman" panose="02020603050405020304" pitchFamily="18" charset="0"/>
                <a:cs typeface="Times New Roman" panose="02020603050405020304" pitchFamily="18" charset="0"/>
              </a:rPr>
              <a:t>en az yirmi </a:t>
            </a:r>
            <a:r>
              <a:rPr lang="tr-TR" sz="2600" b="1" u="sng" dirty="0" smtClean="0">
                <a:latin typeface="Times New Roman" panose="02020603050405020304" pitchFamily="18" charset="0"/>
                <a:cs typeface="Times New Roman" panose="02020603050405020304" pitchFamily="18" charset="0"/>
              </a:rPr>
              <a:t>beş </a:t>
            </a:r>
            <a:r>
              <a:rPr lang="tr-TR" sz="2600" b="1" u="sng" dirty="0">
                <a:latin typeface="Times New Roman" panose="02020603050405020304" pitchFamily="18" charset="0"/>
                <a:cs typeface="Times New Roman" panose="02020603050405020304" pitchFamily="18" charset="0"/>
              </a:rPr>
              <a:t>gün önce, </a:t>
            </a:r>
            <a:endParaRPr lang="tr-TR" sz="2600" b="1" u="sng" dirty="0" smtClean="0">
              <a:latin typeface="Times New Roman" panose="02020603050405020304" pitchFamily="18" charset="0"/>
              <a:cs typeface="Times New Roman" panose="02020603050405020304" pitchFamily="18" charset="0"/>
            </a:endParaRPr>
          </a:p>
          <a:p>
            <a:pPr algn="just">
              <a:lnSpc>
                <a:spcPct val="150000"/>
              </a:lnSpc>
            </a:pPr>
            <a:r>
              <a:rPr lang="tr-TR" sz="2600" dirty="0" smtClean="0">
                <a:latin typeface="Times New Roman" panose="02020603050405020304" pitchFamily="18" charset="0"/>
                <a:cs typeface="Times New Roman" panose="02020603050405020304" pitchFamily="18" charset="0"/>
              </a:rPr>
              <a:t>Kamu İhale </a:t>
            </a:r>
            <a:r>
              <a:rPr lang="tr-TR" sz="2600" dirty="0">
                <a:latin typeface="Times New Roman" panose="02020603050405020304" pitchFamily="18" charset="0"/>
                <a:cs typeface="Times New Roman" panose="02020603050405020304" pitchFamily="18" charset="0"/>
              </a:rPr>
              <a:t>Bülteninde </a:t>
            </a:r>
            <a:r>
              <a:rPr lang="tr-TR" sz="2600" b="1" u="sng" dirty="0">
                <a:latin typeface="Times New Roman" panose="02020603050405020304" pitchFamily="18" charset="0"/>
                <a:cs typeface="Times New Roman" panose="02020603050405020304" pitchFamily="18" charset="0"/>
              </a:rPr>
              <a:t>en az bir defa </a:t>
            </a:r>
            <a:r>
              <a:rPr lang="tr-TR" sz="2600" dirty="0">
                <a:latin typeface="Times New Roman" panose="02020603050405020304" pitchFamily="18" charset="0"/>
                <a:cs typeface="Times New Roman" panose="02020603050405020304" pitchFamily="18" charset="0"/>
              </a:rPr>
              <a:t>yayımlanmak suretiyle yapılır</a:t>
            </a:r>
          </a:p>
        </p:txBody>
      </p:sp>
      <p:sp>
        <p:nvSpPr>
          <p:cNvPr id="4"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5" name="TextBox 2"/>
          <p:cNvSpPr txBox="1"/>
          <p:nvPr/>
        </p:nvSpPr>
        <p:spPr>
          <a:xfrm>
            <a:off x="253537" y="127010"/>
            <a:ext cx="11675866" cy="523220"/>
          </a:xfrm>
          <a:prstGeom prst="rect">
            <a:avLst/>
          </a:prstGeom>
          <a:noFill/>
        </p:spPr>
        <p:txBody>
          <a:bodyPr wrap="squar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 BELİRLENİR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0356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38816" y="1565030"/>
            <a:ext cx="10114671" cy="5262979"/>
          </a:xfrm>
          <a:prstGeom prst="rect">
            <a:avLst/>
          </a:prstGeom>
        </p:spPr>
        <p:txBody>
          <a:bodyPr wrap="square">
            <a:spAutoFit/>
          </a:bodyPr>
          <a:lstStyle/>
          <a:p>
            <a:pPr algn="just">
              <a:lnSpc>
                <a:spcPct val="150000"/>
              </a:lnSpc>
            </a:pP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değerlere </a:t>
            </a:r>
            <a:r>
              <a:rPr lang="tr-TR" sz="2800" dirty="0" smtClean="0">
                <a:latin typeface="Times New Roman" panose="02020603050405020304" pitchFamily="18" charset="0"/>
                <a:cs typeface="Times New Roman" panose="02020603050405020304" pitchFamily="18" charset="0"/>
              </a:rPr>
              <a:t>eşit </a:t>
            </a:r>
            <a:r>
              <a:rPr lang="tr-TR" sz="2800" dirty="0">
                <a:latin typeface="Times New Roman" panose="02020603050405020304" pitchFamily="18" charset="0"/>
                <a:cs typeface="Times New Roman" panose="02020603050405020304" pitchFamily="18" charset="0"/>
              </a:rPr>
              <a:t>veya bu değerleri </a:t>
            </a:r>
            <a:r>
              <a:rPr lang="tr-TR" sz="2800" dirty="0" smtClean="0">
                <a:latin typeface="Times New Roman" panose="02020603050405020304" pitchFamily="18" charset="0"/>
                <a:cs typeface="Times New Roman" panose="02020603050405020304" pitchFamily="18" charset="0"/>
              </a:rPr>
              <a:t>aşan </a:t>
            </a:r>
            <a:r>
              <a:rPr lang="tr-TR" sz="2800" dirty="0">
                <a:latin typeface="Times New Roman" panose="02020603050405020304" pitchFamily="18" charset="0"/>
                <a:cs typeface="Times New Roman" panose="02020603050405020304" pitchFamily="18" charset="0"/>
              </a:rPr>
              <a:t>belli istekliler arasında yapılacak ihalelerde ön yeterlik değerlendirmesi sonucunda yeterliği belirlenen adaylara ihale gününden </a:t>
            </a:r>
            <a:r>
              <a:rPr lang="tr-TR" sz="2800" b="1" u="sng" dirty="0">
                <a:latin typeface="Times New Roman" panose="02020603050405020304" pitchFamily="18" charset="0"/>
                <a:cs typeface="Times New Roman" panose="02020603050405020304" pitchFamily="18" charset="0"/>
              </a:rPr>
              <a:t>en az kırk gün önce</a:t>
            </a:r>
            <a:r>
              <a:rPr lang="tr-TR" sz="2800" dirty="0">
                <a:latin typeface="Times New Roman" panose="02020603050405020304" pitchFamily="18" charset="0"/>
                <a:cs typeface="Times New Roman" panose="02020603050405020304" pitchFamily="18" charset="0"/>
              </a:rPr>
              <a:t> davet mektubu gönderilmesi zorunludur.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b="1" dirty="0" smtClean="0">
                <a:latin typeface="Times New Roman" panose="02020603050405020304" pitchFamily="18" charset="0"/>
                <a:cs typeface="Times New Roman" panose="02020603050405020304" pitchFamily="18" charset="0"/>
              </a:rPr>
              <a:t>b</a:t>
            </a:r>
            <a:r>
              <a:rPr lang="tr-TR" sz="2800" b="1"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 8 inci maddede belirtilen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değerlerin altında kalan ihalelerden;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endParaRPr lang="tr-TR" sz="2800" dirty="0">
              <a:latin typeface="Times New Roman" panose="02020603050405020304" pitchFamily="18" charset="0"/>
              <a:cs typeface="Times New Roman" panose="02020603050405020304" pitchFamily="18" charset="0"/>
            </a:endParaRP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149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2718" y="1659987"/>
            <a:ext cx="10986867" cy="3323987"/>
          </a:xfrm>
          <a:prstGeom prst="rect">
            <a:avLst/>
          </a:prstGeom>
        </p:spPr>
        <p:txBody>
          <a:bodyPr wrap="square">
            <a:spAutoFit/>
          </a:bodyPr>
          <a:lstStyle/>
          <a:p>
            <a:pPr algn="just">
              <a:lnSpc>
                <a:spcPct val="150000"/>
              </a:lnSpc>
            </a:pPr>
            <a:r>
              <a:rPr lang="tr-TR" sz="2800" dirty="0">
                <a:latin typeface="Times New Roman" panose="02020603050405020304" pitchFamily="18" charset="0"/>
                <a:cs typeface="Times New Roman" panose="02020603050405020304" pitchFamily="18" charset="0"/>
              </a:rPr>
              <a:t>Yaklaşık maliyeti </a:t>
            </a:r>
            <a:r>
              <a:rPr lang="tr-TR" sz="2800" dirty="0" err="1">
                <a:latin typeface="Times New Roman" panose="02020603050405020304" pitchFamily="18" charset="0"/>
                <a:cs typeface="Times New Roman" panose="02020603050405020304" pitchFamily="18" charset="0"/>
              </a:rPr>
              <a:t>otuzmilyar</a:t>
            </a:r>
            <a:r>
              <a:rPr lang="tr-TR" sz="2800" dirty="0">
                <a:latin typeface="Times New Roman" panose="02020603050405020304" pitchFamily="18" charset="0"/>
                <a:cs typeface="Times New Roman" panose="02020603050405020304" pitchFamily="18" charset="0"/>
              </a:rPr>
              <a:t> Türk Lirasına (yüz otuz beş bin iki yüz otuz sekiz Türk Lirasına)* kadar olan mal veya hizmet alımları ile </a:t>
            </a:r>
            <a:r>
              <a:rPr lang="tr-TR" sz="2800" dirty="0" err="1">
                <a:latin typeface="Times New Roman" panose="02020603050405020304" pitchFamily="18" charset="0"/>
                <a:cs typeface="Times New Roman" panose="02020603050405020304" pitchFamily="18" charset="0"/>
              </a:rPr>
              <a:t>altmışmilyar</a:t>
            </a:r>
            <a:r>
              <a:rPr lang="tr-TR" sz="2800" dirty="0">
                <a:latin typeface="Times New Roman" panose="02020603050405020304" pitchFamily="18" charset="0"/>
                <a:cs typeface="Times New Roman" panose="02020603050405020304" pitchFamily="18" charset="0"/>
              </a:rPr>
              <a:t> Türk Lirasına (iki yüz yetmiş bin dört yüz seksen dokuz Türk Lirasına)* kadar olan yapım işlerinin ihalesi, </a:t>
            </a:r>
            <a:r>
              <a:rPr lang="tr-TR" sz="2800" b="1" u="sng" dirty="0">
                <a:latin typeface="Times New Roman" panose="02020603050405020304" pitchFamily="18" charset="0"/>
                <a:cs typeface="Times New Roman" panose="02020603050405020304" pitchFamily="18" charset="0"/>
              </a:rPr>
              <a:t>ihale tarihinden en az yedi gün önce </a:t>
            </a:r>
            <a:r>
              <a:rPr lang="tr-TR" sz="2800" dirty="0">
                <a:latin typeface="Times New Roman" panose="02020603050405020304" pitchFamily="18" charset="0"/>
                <a:cs typeface="Times New Roman" panose="02020603050405020304" pitchFamily="18" charset="0"/>
              </a:rPr>
              <a:t>ihalenin ve işin yapılacağı yerde çıkan gazetelerin en az ikisinde,</a:t>
            </a:r>
            <a:endParaRPr lang="tr-TR" sz="2800" dirty="0"/>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600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31520" y="943500"/>
            <a:ext cx="10775852"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 otuz milyar (yüz otuz </a:t>
            </a:r>
            <a:r>
              <a:rPr lang="tr-TR" sz="2800" dirty="0" smtClean="0">
                <a:latin typeface="Times New Roman" panose="02020603050405020304" pitchFamily="18" charset="0"/>
                <a:cs typeface="Times New Roman" panose="02020603050405020304" pitchFamily="18" charset="0"/>
              </a:rPr>
              <a:t>beş </a:t>
            </a:r>
            <a:r>
              <a:rPr lang="tr-TR" sz="2800" dirty="0">
                <a:latin typeface="Times New Roman" panose="02020603050405020304" pitchFamily="18" charset="0"/>
                <a:cs typeface="Times New Roman" panose="02020603050405020304" pitchFamily="18" charset="0"/>
              </a:rPr>
              <a:t>bin iki yüz otuz sekiz Türk Lirası)* ile </a:t>
            </a:r>
            <a:r>
              <a:rPr lang="tr-TR" sz="2800" dirty="0" smtClean="0">
                <a:latin typeface="Times New Roman" panose="02020603050405020304" pitchFamily="18" charset="0"/>
                <a:cs typeface="Times New Roman" panose="02020603050405020304" pitchFamily="18" charset="0"/>
              </a:rPr>
              <a:t>altmış </a:t>
            </a:r>
            <a:r>
              <a:rPr lang="tr-TR" sz="2800" dirty="0">
                <a:latin typeface="Times New Roman" panose="02020603050405020304" pitchFamily="18" charset="0"/>
                <a:cs typeface="Times New Roman" panose="02020603050405020304" pitchFamily="18" charset="0"/>
              </a:rPr>
              <a:t>milyar Türk Lirası (iki yüz </a:t>
            </a:r>
            <a:r>
              <a:rPr lang="tr-TR" sz="2800" dirty="0" smtClean="0">
                <a:latin typeface="Times New Roman" panose="02020603050405020304" pitchFamily="18" charset="0"/>
                <a:cs typeface="Times New Roman" panose="02020603050405020304" pitchFamily="18" charset="0"/>
              </a:rPr>
              <a:t>yetmiş </a:t>
            </a:r>
            <a:r>
              <a:rPr lang="tr-TR" sz="2800" dirty="0">
                <a:latin typeface="Times New Roman" panose="02020603050405020304" pitchFamily="18" charset="0"/>
                <a:cs typeface="Times New Roman" panose="02020603050405020304" pitchFamily="18" charset="0"/>
              </a:rPr>
              <a:t>bin dört yüz seksen dokuz)* arasında olan mal veya hizmet alımları ile </a:t>
            </a:r>
            <a:r>
              <a:rPr lang="tr-TR" sz="2800" dirty="0" smtClean="0">
                <a:latin typeface="Times New Roman" panose="02020603050405020304" pitchFamily="18" charset="0"/>
                <a:cs typeface="Times New Roman" panose="02020603050405020304" pitchFamily="18" charset="0"/>
              </a:rPr>
              <a:t>altmış </a:t>
            </a:r>
            <a:r>
              <a:rPr lang="tr-TR" sz="2800" dirty="0">
                <a:latin typeface="Times New Roman" panose="02020603050405020304" pitchFamily="18" charset="0"/>
                <a:cs typeface="Times New Roman" panose="02020603050405020304" pitchFamily="18" charset="0"/>
              </a:rPr>
              <a:t>milyar (iki yüz </a:t>
            </a:r>
            <a:r>
              <a:rPr lang="tr-TR" sz="2800" dirty="0" smtClean="0">
                <a:latin typeface="Times New Roman" panose="02020603050405020304" pitchFamily="18" charset="0"/>
                <a:cs typeface="Times New Roman" panose="02020603050405020304" pitchFamily="18" charset="0"/>
              </a:rPr>
              <a:t>yetmiş </a:t>
            </a:r>
            <a:r>
              <a:rPr lang="tr-TR" sz="2800" dirty="0">
                <a:latin typeface="Times New Roman" panose="02020603050405020304" pitchFamily="18" charset="0"/>
                <a:cs typeface="Times New Roman" panose="02020603050405020304" pitchFamily="18" charset="0"/>
              </a:rPr>
              <a:t>bin dört yüz seksen dokuz) *ile </a:t>
            </a:r>
            <a:r>
              <a:rPr lang="tr-TR" sz="2800" dirty="0" smtClean="0">
                <a:latin typeface="Times New Roman" panose="02020603050405020304" pitchFamily="18" charset="0"/>
                <a:cs typeface="Times New Roman" panose="02020603050405020304" pitchFamily="18" charset="0"/>
              </a:rPr>
              <a:t>beş </a:t>
            </a:r>
            <a:r>
              <a:rPr lang="tr-TR" sz="2800" dirty="0">
                <a:latin typeface="Times New Roman" panose="02020603050405020304" pitchFamily="18" charset="0"/>
                <a:cs typeface="Times New Roman" panose="02020603050405020304" pitchFamily="18" charset="0"/>
              </a:rPr>
              <a:t>yüz milyar Türk Lirası (iki milyon iki yüz elli dört bin yüz doksan iki Türk Lirası)* arasında olan yapım </a:t>
            </a:r>
            <a:r>
              <a:rPr lang="tr-TR" sz="2800" dirty="0" smtClean="0">
                <a:latin typeface="Times New Roman" panose="02020603050405020304" pitchFamily="18" charset="0"/>
                <a:cs typeface="Times New Roman" panose="02020603050405020304" pitchFamily="18" charset="0"/>
              </a:rPr>
              <a:t>işlerinin </a:t>
            </a:r>
            <a:r>
              <a:rPr lang="tr-TR" sz="2800" dirty="0">
                <a:latin typeface="Times New Roman" panose="02020603050405020304" pitchFamily="18" charset="0"/>
                <a:cs typeface="Times New Roman" panose="02020603050405020304" pitchFamily="18" charset="0"/>
              </a:rPr>
              <a:t>ihalesi, ihale tarihinden </a:t>
            </a:r>
            <a:r>
              <a:rPr lang="tr-TR" sz="2800" b="1" u="sng" dirty="0">
                <a:latin typeface="Times New Roman" panose="02020603050405020304" pitchFamily="18" charset="0"/>
                <a:cs typeface="Times New Roman" panose="02020603050405020304" pitchFamily="18" charset="0"/>
              </a:rPr>
              <a:t>en az on dört gün önce </a:t>
            </a:r>
            <a:r>
              <a:rPr lang="tr-TR" sz="2800" dirty="0">
                <a:latin typeface="Times New Roman" panose="02020603050405020304" pitchFamily="18" charset="0"/>
                <a:cs typeface="Times New Roman" panose="02020603050405020304" pitchFamily="18" charset="0"/>
              </a:rPr>
              <a:t>Kamu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Bülteninde ve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yapılacağı yerde çıkan gazetelerin birinde,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endParaRPr lang="tr-TR" sz="2800" dirty="0">
              <a:latin typeface="Times New Roman" panose="02020603050405020304" pitchFamily="18" charset="0"/>
              <a:cs typeface="Times New Roman" panose="02020603050405020304" pitchFamily="18" charset="0"/>
            </a:endParaRP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5508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3"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
        <p:nvSpPr>
          <p:cNvPr id="4" name="Dikdörtgen 3"/>
          <p:cNvSpPr/>
          <p:nvPr/>
        </p:nvSpPr>
        <p:spPr>
          <a:xfrm>
            <a:off x="829994" y="1448972"/>
            <a:ext cx="10213144" cy="4616648"/>
          </a:xfrm>
          <a:prstGeom prst="rect">
            <a:avLst/>
          </a:prstGeom>
        </p:spPr>
        <p:txBody>
          <a:bodyPr wrap="square">
            <a:spAutoFit/>
          </a:bodyPr>
          <a:lstStyle/>
          <a:p>
            <a:pPr algn="just">
              <a:lnSpc>
                <a:spcPct val="150000"/>
              </a:lnSpc>
            </a:pPr>
            <a:r>
              <a:rPr lang="tr-TR" sz="2800" dirty="0">
                <a:latin typeface="Times New Roman" panose="02020603050405020304" pitchFamily="18" charset="0"/>
                <a:cs typeface="Times New Roman" panose="02020603050405020304" pitchFamily="18" charset="0"/>
              </a:rPr>
              <a:t>Yaklaşık maliyeti altmış milyar Türk Lirasının (iki yüz </a:t>
            </a:r>
            <a:r>
              <a:rPr lang="tr-TR" sz="2800" dirty="0" smtClean="0">
                <a:latin typeface="Times New Roman" panose="02020603050405020304" pitchFamily="18" charset="0"/>
                <a:cs typeface="Times New Roman" panose="02020603050405020304" pitchFamily="18" charset="0"/>
              </a:rPr>
              <a:t>yetmiş </a:t>
            </a:r>
            <a:r>
              <a:rPr lang="tr-TR" sz="2800" dirty="0">
                <a:latin typeface="Times New Roman" panose="02020603050405020304" pitchFamily="18" charset="0"/>
                <a:cs typeface="Times New Roman" panose="02020603050405020304" pitchFamily="18" charset="0"/>
              </a:rPr>
              <a:t>bin dört yüz seksen dokuz Türk Lirası)* üzerinde ve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değerin altında olan mal veya hizmet alımları ile </a:t>
            </a:r>
            <a:r>
              <a:rPr lang="tr-TR" sz="2800" dirty="0" smtClean="0">
                <a:latin typeface="Times New Roman" panose="02020603050405020304" pitchFamily="18" charset="0"/>
                <a:cs typeface="Times New Roman" panose="02020603050405020304" pitchFamily="18" charset="0"/>
              </a:rPr>
              <a:t>beş </a:t>
            </a:r>
            <a:r>
              <a:rPr lang="tr-TR" sz="2800" dirty="0">
                <a:latin typeface="Times New Roman" panose="02020603050405020304" pitchFamily="18" charset="0"/>
                <a:cs typeface="Times New Roman" panose="02020603050405020304" pitchFamily="18" charset="0"/>
              </a:rPr>
              <a:t>yüz milyar Türk Lirasının (iki milyon iki yüz elli dört bin yüz doksan iki Türk Lirası) * üzerinde ve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değerin altında olan yapım </a:t>
            </a:r>
            <a:r>
              <a:rPr lang="tr-TR" sz="2800" dirty="0" smtClean="0">
                <a:latin typeface="Times New Roman" panose="02020603050405020304" pitchFamily="18" charset="0"/>
                <a:cs typeface="Times New Roman" panose="02020603050405020304" pitchFamily="18" charset="0"/>
              </a:rPr>
              <a:t>işlerinin </a:t>
            </a:r>
            <a:r>
              <a:rPr lang="tr-TR" sz="2800" dirty="0">
                <a:latin typeface="Times New Roman" panose="02020603050405020304" pitchFamily="18" charset="0"/>
                <a:cs typeface="Times New Roman" panose="02020603050405020304" pitchFamily="18" charset="0"/>
              </a:rPr>
              <a:t>ihalesi, ihale tarihinden </a:t>
            </a:r>
            <a:r>
              <a:rPr lang="tr-TR" sz="2800" b="1" u="sng" dirty="0">
                <a:latin typeface="Times New Roman" panose="02020603050405020304" pitchFamily="18" charset="0"/>
                <a:cs typeface="Times New Roman" panose="02020603050405020304" pitchFamily="18" charset="0"/>
              </a:rPr>
              <a:t>en az </a:t>
            </a:r>
            <a:r>
              <a:rPr lang="tr-TR" sz="2800" b="1" u="sng" dirty="0" smtClean="0">
                <a:latin typeface="Times New Roman" panose="02020603050405020304" pitchFamily="18" charset="0"/>
                <a:cs typeface="Times New Roman" panose="02020603050405020304" pitchFamily="18" charset="0"/>
              </a:rPr>
              <a:t>yirmi bir </a:t>
            </a:r>
            <a:r>
              <a:rPr lang="tr-TR" sz="2800" b="1" u="sng" dirty="0">
                <a:latin typeface="Times New Roman" panose="02020603050405020304" pitchFamily="18" charset="0"/>
                <a:cs typeface="Times New Roman" panose="02020603050405020304" pitchFamily="18" charset="0"/>
              </a:rPr>
              <a:t>gün önce</a:t>
            </a:r>
            <a:r>
              <a:rPr lang="tr-TR" sz="2800" dirty="0">
                <a:latin typeface="Times New Roman" panose="02020603050405020304" pitchFamily="18" charset="0"/>
                <a:cs typeface="Times New Roman" panose="02020603050405020304" pitchFamily="18" charset="0"/>
              </a:rPr>
              <a:t> Kamu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Bülteninde ve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yapılacağı yerde çıkan gazetelerin birinde,</a:t>
            </a:r>
            <a:endParaRPr lang="tr-TR" sz="2800" dirty="0"/>
          </a:p>
        </p:txBody>
      </p:sp>
    </p:spTree>
    <p:extLst>
      <p:ext uri="{BB962C8B-B14F-4D97-AF65-F5344CB8AC3E}">
        <p14:creationId xmlns:p14="http://schemas.microsoft.com/office/powerpoint/2010/main" val="2965743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15258" y="1083212"/>
            <a:ext cx="10339755" cy="5262979"/>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a:latin typeface="Times New Roman" panose="02020603050405020304" pitchFamily="18" charset="0"/>
                <a:cs typeface="Times New Roman" panose="02020603050405020304" pitchFamily="18" charset="0"/>
              </a:rPr>
              <a:t>En az bir defa </a:t>
            </a:r>
            <a:r>
              <a:rPr lang="tr-TR" sz="2800" dirty="0">
                <a:latin typeface="Times New Roman" panose="02020603050405020304" pitchFamily="18" charset="0"/>
                <a:cs typeface="Times New Roman" panose="02020603050405020304" pitchFamily="18" charset="0"/>
              </a:rPr>
              <a:t>yayımlanmak suretiyle ilan edilerek duyurulur.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 8 inci maddede yer alan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değerlerin altında kalan belli istekliler arasında yapılacak ihalelerde ön yeterlik ilânlarının son </a:t>
            </a:r>
            <a:r>
              <a:rPr lang="tr-TR" sz="2800" dirty="0" smtClean="0">
                <a:latin typeface="Times New Roman" panose="02020603050405020304" pitchFamily="18" charset="0"/>
                <a:cs typeface="Times New Roman" panose="02020603050405020304" pitchFamily="18" charset="0"/>
              </a:rPr>
              <a:t>başvuru </a:t>
            </a:r>
            <a:r>
              <a:rPr lang="tr-TR" sz="2800" dirty="0">
                <a:latin typeface="Times New Roman" panose="02020603050405020304" pitchFamily="18" charset="0"/>
                <a:cs typeface="Times New Roman" panose="02020603050405020304" pitchFamily="18" charset="0"/>
              </a:rPr>
              <a:t>tarihinden </a:t>
            </a:r>
            <a:r>
              <a:rPr lang="tr-TR" sz="2800" b="1" u="sng" dirty="0">
                <a:latin typeface="Times New Roman" panose="02020603050405020304" pitchFamily="18" charset="0"/>
                <a:cs typeface="Times New Roman" panose="02020603050405020304" pitchFamily="18" charset="0"/>
              </a:rPr>
              <a:t>en az yedi gün önce </a:t>
            </a:r>
            <a:r>
              <a:rPr lang="tr-TR" sz="2800" dirty="0">
                <a:latin typeface="Times New Roman" panose="02020603050405020304" pitchFamily="18" charset="0"/>
                <a:cs typeface="Times New Roman" panose="02020603050405020304" pitchFamily="18" charset="0"/>
              </a:rPr>
              <a:t>(b) bendindeki süre hariç diğer usullere göre yapılması ve ön yeterlik değerlendirmesi sonucunda yeterliği belirlenen adaylara ihale gününden önce (b) bendindeki sürelere göre davet mektubu gönderilmesi zorunludur.</a:t>
            </a: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5"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7535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44062" y="1533378"/>
            <a:ext cx="10972800" cy="3323987"/>
          </a:xfrm>
          <a:prstGeom prst="rect">
            <a:avLst/>
          </a:prstGeom>
        </p:spPr>
        <p:txBody>
          <a:bodyPr wrap="square">
            <a:spAutoFit/>
          </a:bodyPr>
          <a:lstStyle/>
          <a:p>
            <a:pPr algn="just">
              <a:lnSpc>
                <a:spcPct val="150000"/>
              </a:lnSpc>
            </a:pPr>
            <a:r>
              <a:rPr lang="tr-TR" sz="2800" b="1" dirty="0">
                <a:latin typeface="Times New Roman" panose="02020603050405020304" pitchFamily="18" charset="0"/>
                <a:cs typeface="Times New Roman" panose="02020603050405020304" pitchFamily="18" charset="0"/>
              </a:rPr>
              <a:t>(Ek fıkra: 20/11/2008-5812/5 </a:t>
            </a:r>
            <a:r>
              <a:rPr lang="tr-TR" sz="2800" b="1" dirty="0" err="1">
                <a:latin typeface="Times New Roman" panose="02020603050405020304" pitchFamily="18" charset="0"/>
                <a:cs typeface="Times New Roman" panose="02020603050405020304" pitchFamily="18" charset="0"/>
              </a:rPr>
              <a:t>md.</a:t>
            </a:r>
            <a:r>
              <a:rPr lang="tr-TR" sz="2800" b="1"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İdareler</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 8 inci maddede belirtilen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değerlere </a:t>
            </a:r>
            <a:r>
              <a:rPr lang="tr-TR" sz="2800" dirty="0" smtClean="0">
                <a:latin typeface="Times New Roman" panose="02020603050405020304" pitchFamily="18" charset="0"/>
                <a:cs typeface="Times New Roman" panose="02020603050405020304" pitchFamily="18" charset="0"/>
              </a:rPr>
              <a:t>eşit </a:t>
            </a:r>
            <a:r>
              <a:rPr lang="tr-TR" sz="2800" dirty="0">
                <a:latin typeface="Times New Roman" panose="02020603050405020304" pitchFamily="18" charset="0"/>
                <a:cs typeface="Times New Roman" panose="02020603050405020304" pitchFamily="18" charset="0"/>
              </a:rPr>
              <a:t>veya bu değerleri </a:t>
            </a:r>
            <a:r>
              <a:rPr lang="tr-TR" sz="2800" dirty="0" smtClean="0">
                <a:latin typeface="Times New Roman" panose="02020603050405020304" pitchFamily="18" charset="0"/>
                <a:cs typeface="Times New Roman" panose="02020603050405020304" pitchFamily="18" charset="0"/>
              </a:rPr>
              <a:t>aşan </a:t>
            </a:r>
            <a:r>
              <a:rPr lang="tr-TR" sz="2800" dirty="0">
                <a:latin typeface="Times New Roman" panose="02020603050405020304" pitchFamily="18" charset="0"/>
                <a:cs typeface="Times New Roman" panose="02020603050405020304" pitchFamily="18" charset="0"/>
              </a:rPr>
              <a:t>ihaleler için Kamu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Bülteninde ön ilan yapabilirler. Uluslararası ilan yapılan haller dahil ön ilan yapılması halinde </a:t>
            </a:r>
            <a:r>
              <a:rPr lang="tr-TR" sz="2800" b="1" u="sng" dirty="0">
                <a:latin typeface="Times New Roman" panose="02020603050405020304" pitchFamily="18" charset="0"/>
                <a:cs typeface="Times New Roman" panose="02020603050405020304" pitchFamily="18" charset="0"/>
              </a:rPr>
              <a:t>kırk günlük ilan </a:t>
            </a:r>
            <a:r>
              <a:rPr lang="tr-TR" sz="2800" dirty="0">
                <a:latin typeface="Times New Roman" panose="02020603050405020304" pitchFamily="18" charset="0"/>
                <a:cs typeface="Times New Roman" panose="02020603050405020304" pitchFamily="18" charset="0"/>
              </a:rPr>
              <a:t>ve davet süresi </a:t>
            </a:r>
            <a:r>
              <a:rPr lang="tr-TR" sz="2800" b="1" u="sng" dirty="0">
                <a:latin typeface="Times New Roman" panose="02020603050405020304" pitchFamily="18" charset="0"/>
                <a:cs typeface="Times New Roman" panose="02020603050405020304" pitchFamily="18" charset="0"/>
              </a:rPr>
              <a:t>yirmi dört güne</a:t>
            </a:r>
            <a:r>
              <a:rPr lang="tr-TR" sz="2800" dirty="0">
                <a:latin typeface="Times New Roman" panose="02020603050405020304" pitchFamily="18" charset="0"/>
                <a:cs typeface="Times New Roman" panose="02020603050405020304" pitchFamily="18" charset="0"/>
              </a:rPr>
              <a:t> kadar </a:t>
            </a:r>
            <a:r>
              <a:rPr lang="tr-TR" sz="2800" dirty="0" smtClean="0">
                <a:latin typeface="Times New Roman" panose="02020603050405020304" pitchFamily="18" charset="0"/>
                <a:cs typeface="Times New Roman" panose="02020603050405020304" pitchFamily="18" charset="0"/>
              </a:rPr>
              <a:t>indirilebilir.</a:t>
            </a:r>
            <a:endParaRPr lang="tr-TR" sz="2800" dirty="0">
              <a:latin typeface="Times New Roman" panose="02020603050405020304" pitchFamily="18" charset="0"/>
              <a:cs typeface="Times New Roman" panose="02020603050405020304" pitchFamily="18" charset="0"/>
            </a:endParaRP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5"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7035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4234" y="1227807"/>
            <a:ext cx="10424160" cy="5909310"/>
          </a:xfrm>
          <a:prstGeom prst="rect">
            <a:avLst/>
          </a:prstGeom>
        </p:spPr>
        <p:txBody>
          <a:bodyPr wrap="square">
            <a:spAutoFit/>
          </a:bodyPr>
          <a:lstStyle/>
          <a:p>
            <a:pPr algn="just">
              <a:lnSpc>
                <a:spcPct val="150000"/>
              </a:lnSpc>
            </a:pPr>
            <a:r>
              <a:rPr lang="tr-TR" sz="2800" b="1" dirty="0">
                <a:latin typeface="Times New Roman" panose="02020603050405020304" pitchFamily="18" charset="0"/>
                <a:cs typeface="Times New Roman" panose="02020603050405020304" pitchFamily="18" charset="0"/>
              </a:rPr>
              <a:t>(Ek fıkra: 20/11/2008-5812/5 </a:t>
            </a:r>
            <a:r>
              <a:rPr lang="tr-TR" sz="2800" b="1" dirty="0" err="1">
                <a:latin typeface="Times New Roman" panose="02020603050405020304" pitchFamily="18" charset="0"/>
                <a:cs typeface="Times New Roman" panose="02020603050405020304" pitchFamily="18" charset="0"/>
              </a:rPr>
              <a:t>md.</a:t>
            </a:r>
            <a:r>
              <a:rPr lang="tr-TR" sz="2800" b="1" dirty="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Ön ilanda </a:t>
            </a:r>
            <a:r>
              <a:rPr lang="tr-TR" sz="2800" dirty="0" smtClean="0">
                <a:latin typeface="Times New Roman" panose="02020603050405020304" pitchFamily="18" charset="0"/>
                <a:cs typeface="Times New Roman" panose="02020603050405020304" pitchFamily="18" charset="0"/>
              </a:rPr>
              <a:t>aşağıdaki </a:t>
            </a:r>
            <a:r>
              <a:rPr lang="tr-TR" sz="2800" dirty="0">
                <a:latin typeface="Times New Roman" panose="02020603050405020304" pitchFamily="18" charset="0"/>
                <a:cs typeface="Times New Roman" panose="02020603050405020304" pitchFamily="18" charset="0"/>
              </a:rPr>
              <a:t>hususların belirtilmesi zorunludur: </a:t>
            </a:r>
            <a:endParaRPr lang="tr-TR" sz="2800" dirty="0" smtClean="0">
              <a:latin typeface="Times New Roman" panose="02020603050405020304" pitchFamily="18" charset="0"/>
              <a:cs typeface="Times New Roman" panose="02020603050405020304" pitchFamily="18" charset="0"/>
            </a:endParaRPr>
          </a:p>
          <a:p>
            <a:pPr marL="514350" indent="-514350" algn="just">
              <a:lnSpc>
                <a:spcPct val="150000"/>
              </a:lnSpc>
              <a:buAutoNum type="alphaLcParenR"/>
            </a:pPr>
            <a:r>
              <a:rPr lang="tr-TR" sz="2800" dirty="0" smtClean="0">
                <a:latin typeface="Times New Roman" panose="02020603050405020304" pitchFamily="18" charset="0"/>
                <a:cs typeface="Times New Roman" panose="02020603050405020304" pitchFamily="18" charset="0"/>
              </a:rPr>
              <a:t>İdarenin </a:t>
            </a:r>
            <a:r>
              <a:rPr lang="tr-TR" sz="2800" dirty="0">
                <a:latin typeface="Times New Roman" panose="02020603050405020304" pitchFamily="18" charset="0"/>
                <a:cs typeface="Times New Roman" panose="02020603050405020304" pitchFamily="18" charset="0"/>
              </a:rPr>
              <a:t>adı, adresi, telefon ve faks numarası ile elektronik posta adresi. </a:t>
            </a:r>
            <a:endParaRPr lang="tr-TR" sz="2800" dirty="0" smtClean="0">
              <a:latin typeface="Times New Roman" panose="02020603050405020304" pitchFamily="18" charset="0"/>
              <a:cs typeface="Times New Roman" panose="02020603050405020304" pitchFamily="18" charset="0"/>
            </a:endParaRPr>
          </a:p>
          <a:p>
            <a:pPr marL="514350" indent="-514350" algn="just">
              <a:lnSpc>
                <a:spcPct val="150000"/>
              </a:lnSpc>
              <a:buAutoNum type="alphaLcParenR"/>
            </a:pPr>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halenin </a:t>
            </a:r>
            <a:r>
              <a:rPr lang="tr-TR" sz="2800" dirty="0">
                <a:latin typeface="Times New Roman" panose="02020603050405020304" pitchFamily="18" charset="0"/>
                <a:cs typeface="Times New Roman" panose="02020603050405020304" pitchFamily="18" charset="0"/>
              </a:rPr>
              <a:t>adı, niteliği, türü ile mal ve hizmet alımlarında kalemler ve tahmini miktarlar, yapım </a:t>
            </a:r>
            <a:r>
              <a:rPr lang="tr-TR" sz="2800" dirty="0" smtClean="0">
                <a:latin typeface="Times New Roman" panose="02020603050405020304" pitchFamily="18" charset="0"/>
                <a:cs typeface="Times New Roman" panose="02020603050405020304" pitchFamily="18" charset="0"/>
              </a:rPr>
              <a:t>işlerinde </a:t>
            </a:r>
            <a:r>
              <a:rPr lang="tr-TR" sz="2800" dirty="0">
                <a:latin typeface="Times New Roman" panose="02020603050405020304" pitchFamily="18" charset="0"/>
                <a:cs typeface="Times New Roman" panose="02020603050405020304" pitchFamily="18" charset="0"/>
              </a:rPr>
              <a:t>ise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yapılacağı yer, yapı tekniği ve ihtiyaç programına göre tahmin edilen fiziki miktarı veya kapsamı.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endParaRPr lang="tr-TR" sz="2800" dirty="0">
              <a:latin typeface="Times New Roman" panose="02020603050405020304" pitchFamily="18" charset="0"/>
              <a:cs typeface="Times New Roman" panose="02020603050405020304" pitchFamily="18" charset="0"/>
            </a:endParaRPr>
          </a:p>
        </p:txBody>
      </p:sp>
      <p:sp>
        <p:nvSpPr>
          <p:cNvPr id="3"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4"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3063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3" name="TextBox 2"/>
          <p:cNvSpPr txBox="1"/>
          <p:nvPr/>
        </p:nvSpPr>
        <p:spPr>
          <a:xfrm>
            <a:off x="253537" y="127010"/>
            <a:ext cx="9441944" cy="523220"/>
          </a:xfrm>
          <a:prstGeom prst="rect">
            <a:avLst/>
          </a:prstGeom>
          <a:noFill/>
        </p:spPr>
        <p:txBody>
          <a:bodyPr wrap="none">
            <a:spAutoFit/>
          </a:bodyPr>
          <a:lstStyle/>
          <a:p>
            <a:pPr>
              <a:defRPr sz="2500" b="1">
                <a:solidFill>
                  <a:srgbClr val="FFFFFF"/>
                </a:solidFill>
              </a:defRPr>
            </a:pPr>
            <a:r>
              <a:rPr lang="tr-TR" sz="2800" dirty="0">
                <a:latin typeface="Times New Roman" panose="02020603050405020304" pitchFamily="18" charset="0"/>
                <a:cs typeface="Times New Roman" panose="02020603050405020304" pitchFamily="18" charset="0"/>
              </a:rPr>
              <a:t>İHALE İLAN SÜRELERİ </a:t>
            </a:r>
            <a:r>
              <a:rPr lang="tr-TR" sz="2800" dirty="0" smtClean="0">
                <a:latin typeface="Times New Roman" panose="02020603050405020304" pitchFamily="18" charset="0"/>
                <a:cs typeface="Times New Roman" panose="02020603050405020304" pitchFamily="18" charset="0"/>
              </a:rPr>
              <a:t>VE KURALLARI İLE ÖN İLAN</a:t>
            </a:r>
            <a:endParaRPr lang="tr-TR" sz="2800" dirty="0">
              <a:latin typeface="Times New Roman" panose="02020603050405020304" pitchFamily="18" charset="0"/>
              <a:cs typeface="Times New Roman" panose="02020603050405020304" pitchFamily="18" charset="0"/>
            </a:endParaRPr>
          </a:p>
        </p:txBody>
      </p:sp>
      <p:sp>
        <p:nvSpPr>
          <p:cNvPr id="4" name="Dikdörtgen 3"/>
          <p:cNvSpPr/>
          <p:nvPr/>
        </p:nvSpPr>
        <p:spPr>
          <a:xfrm>
            <a:off x="1191063" y="1915445"/>
            <a:ext cx="9373773" cy="2031325"/>
          </a:xfrm>
          <a:prstGeom prst="rect">
            <a:avLst/>
          </a:prstGeom>
        </p:spPr>
        <p:txBody>
          <a:bodyPr wrap="square">
            <a:spAutoFit/>
          </a:bodyPr>
          <a:lstStyle/>
          <a:p>
            <a:pPr marL="514350" indent="-514350" algn="just">
              <a:lnSpc>
                <a:spcPct val="150000"/>
              </a:lnSpc>
              <a:buFont typeface="+mj-lt"/>
              <a:buAutoNum type="alphaLcParenR" startAt="3"/>
            </a:pPr>
            <a:r>
              <a:rPr lang="tr-TR" sz="2800" dirty="0" smtClean="0">
                <a:latin typeface="Times New Roman" panose="02020603050405020304" pitchFamily="18" charset="0"/>
                <a:cs typeface="Times New Roman" panose="02020603050405020304" pitchFamily="18" charset="0"/>
              </a:rPr>
              <a:t>Çerçeve anlaşma </a:t>
            </a:r>
            <a:r>
              <a:rPr lang="tr-TR" sz="2800" dirty="0">
                <a:latin typeface="Times New Roman" panose="02020603050405020304" pitchFamily="18" charset="0"/>
                <a:cs typeface="Times New Roman" panose="02020603050405020304" pitchFamily="18" charset="0"/>
              </a:rPr>
              <a:t>yapılıp yapılmayacağı. </a:t>
            </a:r>
          </a:p>
          <a:p>
            <a:pPr marL="514350" indent="-514350" algn="just">
              <a:lnSpc>
                <a:spcPct val="150000"/>
              </a:lnSpc>
              <a:buFont typeface="+mj-lt"/>
              <a:buAutoNum type="alphaLcParenR" startAt="3"/>
            </a:pPr>
            <a:r>
              <a:rPr lang="tr-TR" sz="2800" dirty="0" smtClean="0">
                <a:latin typeface="Times New Roman" panose="02020603050405020304" pitchFamily="18" charset="0"/>
                <a:cs typeface="Times New Roman" panose="02020603050405020304" pitchFamily="18" charset="0"/>
              </a:rPr>
              <a:t>İhalenin </a:t>
            </a:r>
            <a:r>
              <a:rPr lang="tr-TR" sz="2800" dirty="0">
                <a:latin typeface="Times New Roman" panose="02020603050405020304" pitchFamily="18" charset="0"/>
                <a:cs typeface="Times New Roman" panose="02020603050405020304" pitchFamily="18" charset="0"/>
              </a:rPr>
              <a:t>yapılacağı yer. </a:t>
            </a:r>
          </a:p>
          <a:p>
            <a:pPr marL="514350" indent="-514350" algn="just">
              <a:lnSpc>
                <a:spcPct val="150000"/>
              </a:lnSpc>
              <a:buFont typeface="+mj-lt"/>
              <a:buAutoNum type="alphaLcParenR" startAt="3"/>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ilanının yılın hangi çeyreğinde yayımlanacağı.</a:t>
            </a:r>
            <a:endParaRPr lang="tr-TR" sz="2800" dirty="0"/>
          </a:p>
        </p:txBody>
      </p:sp>
    </p:spTree>
    <p:extLst>
      <p:ext uri="{BB962C8B-B14F-4D97-AF65-F5344CB8AC3E}">
        <p14:creationId xmlns:p14="http://schemas.microsoft.com/office/powerpoint/2010/main" val="35855466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88650" y="946453"/>
            <a:ext cx="11015003" cy="5831853"/>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Ortak </a:t>
            </a:r>
            <a:r>
              <a:rPr lang="tr-TR" sz="2800" dirty="0" smtClean="0">
                <a:latin typeface="Times New Roman" panose="02020603050405020304" pitchFamily="18" charset="0"/>
                <a:cs typeface="Times New Roman" panose="02020603050405020304" pitchFamily="18" charset="0"/>
              </a:rPr>
              <a:t>girişimler </a:t>
            </a:r>
            <a:r>
              <a:rPr lang="tr-TR" sz="2800" b="1" u="sng" dirty="0">
                <a:latin typeface="Times New Roman" panose="02020603050405020304" pitchFamily="18" charset="0"/>
                <a:cs typeface="Times New Roman" panose="02020603050405020304" pitchFamily="18" charset="0"/>
              </a:rPr>
              <a:t>birden fazla gerçek veya tüzel </a:t>
            </a:r>
            <a:r>
              <a:rPr lang="tr-TR" sz="2800" b="1" u="sng" dirty="0" smtClean="0">
                <a:latin typeface="Times New Roman" panose="02020603050405020304" pitchFamily="18" charset="0"/>
                <a:cs typeface="Times New Roman" panose="02020603050405020304" pitchFamily="18" charset="0"/>
              </a:rPr>
              <a:t>kişi </a:t>
            </a:r>
            <a:r>
              <a:rPr lang="tr-TR" sz="2800" b="1" u="sng" dirty="0">
                <a:latin typeface="Times New Roman" panose="02020603050405020304" pitchFamily="18" charset="0"/>
                <a:cs typeface="Times New Roman" panose="02020603050405020304" pitchFamily="18" charset="0"/>
              </a:rPr>
              <a:t>tarafından </a:t>
            </a:r>
            <a:r>
              <a:rPr lang="tr-TR" sz="2800" b="1" u="sng" dirty="0" smtClean="0">
                <a:latin typeface="Times New Roman" panose="02020603050405020304" pitchFamily="18" charset="0"/>
                <a:cs typeface="Times New Roman" panose="02020603050405020304" pitchFamily="18" charset="0"/>
              </a:rPr>
              <a:t>iş </a:t>
            </a:r>
            <a:r>
              <a:rPr lang="tr-TR" sz="2800" b="1" u="sng" dirty="0">
                <a:latin typeface="Times New Roman" panose="02020603050405020304" pitchFamily="18" charset="0"/>
                <a:cs typeface="Times New Roman" panose="02020603050405020304" pitchFamily="18" charset="0"/>
              </a:rPr>
              <a:t>ortaklığı veya konsorsiyum olarak iki türlü </a:t>
            </a:r>
            <a:r>
              <a:rPr lang="tr-TR" sz="2800" b="1" u="sng" dirty="0" smtClean="0">
                <a:latin typeface="Times New Roman" panose="02020603050405020304" pitchFamily="18" charset="0"/>
                <a:cs typeface="Times New Roman" panose="02020603050405020304" pitchFamily="18" charset="0"/>
              </a:rPr>
              <a:t>oluşturulabilir</a:t>
            </a:r>
            <a:r>
              <a:rPr lang="tr-TR" sz="2800" b="1" u="sng" dirty="0">
                <a:latin typeface="Times New Roman" panose="02020603050405020304" pitchFamily="18" charset="0"/>
                <a:cs typeface="Times New Roman" panose="02020603050405020304" pitchFamily="18" charset="0"/>
              </a:rPr>
              <a:t>. </a:t>
            </a:r>
            <a:r>
              <a:rPr lang="tr-TR" sz="2800" b="1" u="sng" dirty="0" smtClean="0">
                <a:latin typeface="Times New Roman" panose="02020603050405020304" pitchFamily="18" charset="0"/>
                <a:cs typeface="Times New Roman" panose="02020603050405020304" pitchFamily="18" charset="0"/>
              </a:rPr>
              <a:t>İş </a:t>
            </a:r>
            <a:r>
              <a:rPr lang="tr-TR" sz="2800" b="1" u="sng" dirty="0">
                <a:latin typeface="Times New Roman" panose="02020603050405020304" pitchFamily="18" charset="0"/>
                <a:cs typeface="Times New Roman" panose="02020603050405020304" pitchFamily="18" charset="0"/>
              </a:rPr>
              <a:t>ortaklığı üyeleri, hak ve sorumluluklarıyla </a:t>
            </a:r>
            <a:r>
              <a:rPr lang="tr-TR" sz="2800" b="1" u="sng" dirty="0" smtClean="0">
                <a:latin typeface="Times New Roman" panose="02020603050405020304" pitchFamily="18" charset="0"/>
                <a:cs typeface="Times New Roman" panose="02020603050405020304" pitchFamily="18" charset="0"/>
              </a:rPr>
              <a:t>işin </a:t>
            </a:r>
            <a:r>
              <a:rPr lang="tr-TR" sz="2800" b="1" u="sng" dirty="0">
                <a:latin typeface="Times New Roman" panose="02020603050405020304" pitchFamily="18" charset="0"/>
                <a:cs typeface="Times New Roman" panose="02020603050405020304" pitchFamily="18" charset="0"/>
              </a:rPr>
              <a:t>tümünü birlikte yapmak üzere, konsorsiyum üyeleri ise, hak ve sorumluluklarını ayırarak </a:t>
            </a:r>
            <a:r>
              <a:rPr lang="tr-TR" sz="2800" b="1" u="sng" dirty="0" smtClean="0">
                <a:latin typeface="Times New Roman" panose="02020603050405020304" pitchFamily="18" charset="0"/>
                <a:cs typeface="Times New Roman" panose="02020603050405020304" pitchFamily="18" charset="0"/>
              </a:rPr>
              <a:t>işin </a:t>
            </a:r>
            <a:r>
              <a:rPr lang="tr-TR" sz="2800" b="1" u="sng" dirty="0">
                <a:latin typeface="Times New Roman" panose="02020603050405020304" pitchFamily="18" charset="0"/>
                <a:cs typeface="Times New Roman" panose="02020603050405020304" pitchFamily="18" charset="0"/>
              </a:rPr>
              <a:t>kendi uzmanlık alanlarıyla ilgili kısımlarını yapmak üzere ortaklık yaparlar. </a:t>
            </a:r>
            <a:r>
              <a:rPr lang="tr-TR" sz="2800" dirty="0" smtClean="0">
                <a:latin typeface="Times New Roman" panose="02020603050405020304" pitchFamily="18" charset="0"/>
                <a:cs typeface="Times New Roman" panose="02020603050405020304" pitchFamily="18" charset="0"/>
              </a:rPr>
              <a:t>İş </a:t>
            </a:r>
            <a:r>
              <a:rPr lang="tr-TR" sz="2800" dirty="0">
                <a:latin typeface="Times New Roman" panose="02020603050405020304" pitchFamily="18" charset="0"/>
                <a:cs typeface="Times New Roman" panose="02020603050405020304" pitchFamily="18" charset="0"/>
              </a:rPr>
              <a:t>ortaklığı her türlü ihaleye teklif verebilir. Ancak idareler,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farklı uzmanlıklar gerektirmesi durumunda, ihaleye konsorsiyumların teklif verip veremeyeceğini ihale dokümanında belirtirler.</a:t>
            </a:r>
          </a:p>
        </p:txBody>
      </p:sp>
      <p:sp>
        <p:nvSpPr>
          <p:cNvPr id="4"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5" name="TextBox 2"/>
          <p:cNvSpPr txBox="1"/>
          <p:nvPr/>
        </p:nvSpPr>
        <p:spPr>
          <a:xfrm>
            <a:off x="253537" y="127010"/>
            <a:ext cx="7047595" cy="523220"/>
          </a:xfrm>
          <a:prstGeom prst="rect">
            <a:avLst/>
          </a:prstGeom>
          <a:noFill/>
        </p:spPr>
        <p:txBody>
          <a:bodyPr wrap="squar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ORTAK GİRİŞİMLER BELİRTİLİR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3234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872196" y="1364568"/>
            <a:ext cx="10480431"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konusu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özelliği nedeniyle ihtiyaç görülmesi halinde, ihale </a:t>
            </a:r>
            <a:r>
              <a:rPr lang="tr-TR" sz="2800" dirty="0" smtClean="0">
                <a:latin typeface="Times New Roman" panose="02020603050405020304" pitchFamily="18" charset="0"/>
                <a:cs typeface="Times New Roman" panose="02020603050405020304" pitchFamily="18" charset="0"/>
              </a:rPr>
              <a:t>aşamasında </a:t>
            </a:r>
            <a:r>
              <a:rPr lang="tr-TR" sz="2800" dirty="0">
                <a:latin typeface="Times New Roman" panose="02020603050405020304" pitchFamily="18" charset="0"/>
                <a:cs typeface="Times New Roman" panose="02020603050405020304" pitchFamily="18" charset="0"/>
              </a:rPr>
              <a:t>isteklilerden alt yüklenicilere yaptırmayı </a:t>
            </a:r>
            <a:r>
              <a:rPr lang="tr-TR" sz="2800" dirty="0" smtClean="0">
                <a:latin typeface="Times New Roman" panose="02020603050405020304" pitchFamily="18" charset="0"/>
                <a:cs typeface="Times New Roman" panose="02020603050405020304" pitchFamily="18" charset="0"/>
              </a:rPr>
              <a:t>düşündükleri işleri </a:t>
            </a:r>
            <a:r>
              <a:rPr lang="tr-TR" sz="2800" dirty="0">
                <a:latin typeface="Times New Roman" panose="02020603050405020304" pitchFamily="18" charset="0"/>
                <a:cs typeface="Times New Roman" panose="02020603050405020304" pitchFamily="18" charset="0"/>
              </a:rPr>
              <a:t>belirtmeleri, </a:t>
            </a:r>
            <a:r>
              <a:rPr lang="tr-TR" sz="2800" dirty="0" smtClean="0">
                <a:latin typeface="Times New Roman" panose="02020603050405020304" pitchFamily="18" charset="0"/>
                <a:cs typeface="Times New Roman" panose="02020603050405020304" pitchFamily="18" charset="0"/>
              </a:rPr>
              <a:t>sözleşme </a:t>
            </a:r>
            <a:r>
              <a:rPr lang="tr-TR" sz="2800" dirty="0">
                <a:latin typeface="Times New Roman" panose="02020603050405020304" pitchFamily="18" charset="0"/>
                <a:cs typeface="Times New Roman" panose="02020603050405020304" pitchFamily="18" charset="0"/>
              </a:rPr>
              <a:t>imzalamadan önce de alt yüklenicilerin listesini idarenin onayına sunmaları istenebilir. Ancak bu durumda, alt yüklenicilerin yaptıkları </a:t>
            </a:r>
            <a:r>
              <a:rPr lang="tr-TR" sz="2800" dirty="0" smtClean="0">
                <a:latin typeface="Times New Roman" panose="02020603050405020304" pitchFamily="18" charset="0"/>
                <a:cs typeface="Times New Roman" panose="02020603050405020304" pitchFamily="18" charset="0"/>
              </a:rPr>
              <a:t>işlerle </a:t>
            </a:r>
            <a:r>
              <a:rPr lang="tr-TR" sz="2800" dirty="0">
                <a:latin typeface="Times New Roman" panose="02020603050405020304" pitchFamily="18" charset="0"/>
                <a:cs typeface="Times New Roman" panose="02020603050405020304" pitchFamily="18" charset="0"/>
              </a:rPr>
              <a:t>ilgili sorumluluğu </a:t>
            </a:r>
            <a:r>
              <a:rPr lang="tr-TR" sz="2800" b="1" u="sng" dirty="0">
                <a:latin typeface="Times New Roman" panose="02020603050405020304" pitchFamily="18" charset="0"/>
                <a:cs typeface="Times New Roman" panose="02020603050405020304" pitchFamily="18" charset="0"/>
              </a:rPr>
              <a:t>yüklenicinin sorumluluğunu ortadan kaldırmaz.</a:t>
            </a:r>
          </a:p>
        </p:txBody>
      </p:sp>
      <p:sp>
        <p:nvSpPr>
          <p:cNvPr id="4"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tr-TR" dirty="0"/>
          </a:p>
        </p:txBody>
      </p:sp>
      <p:sp>
        <p:nvSpPr>
          <p:cNvPr id="5" name="TextBox 2"/>
          <p:cNvSpPr txBox="1"/>
          <p:nvPr/>
        </p:nvSpPr>
        <p:spPr>
          <a:xfrm>
            <a:off x="253536" y="127010"/>
            <a:ext cx="6076925" cy="523220"/>
          </a:xfrm>
          <a:prstGeom prst="rect">
            <a:avLst/>
          </a:prstGeom>
          <a:noFill/>
        </p:spPr>
        <p:txBody>
          <a:bodyPr wrap="square">
            <a:spAutoFit/>
          </a:bodyPr>
          <a:lstStyle/>
          <a:p>
            <a:pPr>
              <a:defRPr sz="2500" b="1">
                <a:solidFill>
                  <a:srgbClr val="FFFFFF"/>
                </a:solidFill>
              </a:defRPr>
            </a:pPr>
            <a:r>
              <a:rPr lang="tr-TR" sz="2800" dirty="0" smtClean="0">
                <a:latin typeface="Times New Roman" panose="02020603050405020304" pitchFamily="18" charset="0"/>
                <a:cs typeface="Times New Roman" panose="02020603050405020304" pitchFamily="18" charset="0"/>
              </a:rPr>
              <a:t>ALT YÜKLENİCİLER BELİRTİLİR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5621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90843" y="853678"/>
            <a:ext cx="10775853"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İdarenin </a:t>
            </a:r>
            <a:r>
              <a:rPr lang="tr-TR" sz="2800" dirty="0">
                <a:latin typeface="Times New Roman" panose="02020603050405020304" pitchFamily="18" charset="0"/>
                <a:cs typeface="Times New Roman" panose="02020603050405020304" pitchFamily="18" charset="0"/>
              </a:rPr>
              <a:t>gerekli gördüğü veya ihale dokümanında yer alan belgelerde ihalenin yapılmasına engel olan ve düzeltilmesi mümkün bulunmayan hususların bulunduğunun tespit edildiği hallerde </a:t>
            </a:r>
            <a:r>
              <a:rPr lang="tr-TR" sz="2800" b="1" u="sng" dirty="0">
                <a:latin typeface="Times New Roman" panose="02020603050405020304" pitchFamily="18" charset="0"/>
                <a:cs typeface="Times New Roman" panose="02020603050405020304" pitchFamily="18" charset="0"/>
              </a:rPr>
              <a:t>ihale saatinden önce ihale iptal edilebilir. </a:t>
            </a:r>
            <a:endParaRPr lang="tr-TR" sz="2800" b="1" u="sng"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Bu </a:t>
            </a:r>
            <a:r>
              <a:rPr lang="tr-TR" sz="2800" dirty="0">
                <a:latin typeface="Times New Roman" panose="02020603050405020304" pitchFamily="18" charset="0"/>
                <a:cs typeface="Times New Roman" panose="02020603050405020304" pitchFamily="18" charset="0"/>
              </a:rPr>
              <a:t>durumda, </a:t>
            </a:r>
            <a:r>
              <a:rPr lang="tr-TR" sz="2800" b="1" u="sng" dirty="0">
                <a:latin typeface="Times New Roman" panose="02020603050405020304" pitchFamily="18" charset="0"/>
                <a:cs typeface="Times New Roman" panose="02020603050405020304" pitchFamily="18" charset="0"/>
              </a:rPr>
              <a:t>iptal nedeni belirtilmek suretiyle </a:t>
            </a:r>
            <a:r>
              <a:rPr lang="tr-TR" sz="2800" dirty="0">
                <a:latin typeface="Times New Roman" panose="02020603050405020304" pitchFamily="18" charset="0"/>
                <a:cs typeface="Times New Roman" panose="02020603050405020304" pitchFamily="18" charset="0"/>
              </a:rPr>
              <a:t>ihalenin iptal edildiği isteklilere hemen ilân edilerek duyurulur. Bu </a:t>
            </a:r>
            <a:r>
              <a:rPr lang="tr-TR" sz="2800" dirty="0" smtClean="0">
                <a:latin typeface="Times New Roman" panose="02020603050405020304" pitchFamily="18" charset="0"/>
                <a:cs typeface="Times New Roman" panose="02020603050405020304" pitchFamily="18" charset="0"/>
              </a:rPr>
              <a:t>aşamaya </a:t>
            </a:r>
            <a:r>
              <a:rPr lang="tr-TR" sz="2800" dirty="0">
                <a:latin typeface="Times New Roman" panose="02020603050405020304" pitchFamily="18" charset="0"/>
                <a:cs typeface="Times New Roman" panose="02020603050405020304" pitchFamily="18" charset="0"/>
              </a:rPr>
              <a:t>kadar teklif </a:t>
            </a:r>
            <a:r>
              <a:rPr lang="tr-TR" sz="2800" dirty="0" smtClean="0">
                <a:latin typeface="Times New Roman" panose="02020603050405020304" pitchFamily="18" charset="0"/>
                <a:cs typeface="Times New Roman" panose="02020603050405020304" pitchFamily="18" charset="0"/>
              </a:rPr>
              <a:t>vermiş </a:t>
            </a:r>
            <a:r>
              <a:rPr lang="tr-TR" sz="2800" dirty="0">
                <a:latin typeface="Times New Roman" panose="02020603050405020304" pitchFamily="18" charset="0"/>
                <a:cs typeface="Times New Roman" panose="02020603050405020304" pitchFamily="18" charset="0"/>
              </a:rPr>
              <a:t>olanlara ihalenin iptal edildiği ayrıca tebliğ edilir. </a:t>
            </a:r>
            <a:r>
              <a:rPr lang="tr-TR" sz="2800" dirty="0" smtClean="0">
                <a:latin typeface="Times New Roman" panose="02020603050405020304" pitchFamily="18" charset="0"/>
                <a:cs typeface="Times New Roman" panose="02020603050405020304" pitchFamily="18" charset="0"/>
              </a:rPr>
              <a:t>İhalenin </a:t>
            </a:r>
            <a:r>
              <a:rPr lang="tr-TR" sz="2800" dirty="0">
                <a:latin typeface="Times New Roman" panose="02020603050405020304" pitchFamily="18" charset="0"/>
                <a:cs typeface="Times New Roman" panose="02020603050405020304" pitchFamily="18" charset="0"/>
              </a:rPr>
              <a:t>iptal edilmesi halinde, </a:t>
            </a:r>
            <a:r>
              <a:rPr lang="tr-TR" sz="2800" dirty="0" smtClean="0">
                <a:latin typeface="Times New Roman" panose="02020603050405020304" pitchFamily="18" charset="0"/>
                <a:cs typeface="Times New Roman" panose="02020603050405020304" pitchFamily="18" charset="0"/>
              </a:rPr>
              <a:t>verilmiş </a:t>
            </a:r>
            <a:r>
              <a:rPr lang="tr-TR" sz="2800" dirty="0">
                <a:latin typeface="Times New Roman" panose="02020603050405020304" pitchFamily="18" charset="0"/>
                <a:cs typeface="Times New Roman" panose="02020603050405020304" pitchFamily="18" charset="0"/>
              </a:rPr>
              <a:t>olan bütün teklifler </a:t>
            </a:r>
            <a:r>
              <a:rPr lang="tr-TR" sz="2800" dirty="0" smtClean="0">
                <a:latin typeface="Times New Roman" panose="02020603050405020304" pitchFamily="18" charset="0"/>
                <a:cs typeface="Times New Roman" panose="02020603050405020304" pitchFamily="18" charset="0"/>
              </a:rPr>
              <a:t>reddedilmiş </a:t>
            </a:r>
            <a:r>
              <a:rPr lang="tr-TR" sz="2800" dirty="0">
                <a:latin typeface="Times New Roman" panose="02020603050405020304" pitchFamily="18" charset="0"/>
                <a:cs typeface="Times New Roman" panose="02020603050405020304" pitchFamily="18" charset="0"/>
              </a:rPr>
              <a:t>sayılır ve bu teklifler açılmaksızın isteklilere iade </a:t>
            </a:r>
            <a:r>
              <a:rPr lang="tr-TR" sz="2800" dirty="0" smtClean="0">
                <a:latin typeface="Times New Roman" panose="02020603050405020304" pitchFamily="18" charset="0"/>
                <a:cs typeface="Times New Roman" panose="02020603050405020304" pitchFamily="18" charset="0"/>
              </a:rPr>
              <a:t>edilir. </a:t>
            </a:r>
            <a:endParaRPr lang="tr-TR" sz="2800" dirty="0">
              <a:latin typeface="Times New Roman" panose="02020603050405020304" pitchFamily="18" charset="0"/>
              <a:cs typeface="Times New Roman" panose="02020603050405020304" pitchFamily="18" charset="0"/>
            </a:endParaRPr>
          </a:p>
        </p:txBody>
      </p:sp>
      <p:sp>
        <p:nvSpPr>
          <p:cNvPr id="4"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SAATİNDEN ÖNCE İHALENİN İPTAL </a:t>
            </a:r>
            <a:r>
              <a:rPr lang="tr-TR" sz="2800" dirty="0" smtClean="0">
                <a:latin typeface="Times New Roman" panose="02020603050405020304" pitchFamily="18" charset="0"/>
                <a:cs typeface="Times New Roman" panose="02020603050405020304" pitchFamily="18" charset="0"/>
              </a:rPr>
              <a:t>EDİLMESİ DURUMU</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3889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a:latin typeface="Times New Roman" panose="02020603050405020304" pitchFamily="18" charset="0"/>
                <a:cs typeface="Times New Roman" panose="02020603050405020304" pitchFamily="18" charset="0"/>
              </a:rPr>
              <a:t>İHALE SAATİNDEN ÖNCE İHALENİN İPTAL EDİLMESİ</a:t>
            </a:r>
            <a:endParaRPr lang="tr-TR" sz="2800" dirty="0">
              <a:latin typeface="Times New Roman" panose="02020603050405020304" pitchFamily="18" charset="0"/>
              <a:cs typeface="Times New Roman" panose="02020603050405020304" pitchFamily="18" charset="0"/>
            </a:endParaRPr>
          </a:p>
        </p:txBody>
      </p:sp>
      <p:sp>
        <p:nvSpPr>
          <p:cNvPr id="3" name="Dikdörtgen 2"/>
          <p:cNvSpPr/>
          <p:nvPr/>
        </p:nvSpPr>
        <p:spPr>
          <a:xfrm>
            <a:off x="815926" y="1856936"/>
            <a:ext cx="10705514" cy="2677656"/>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İhalenin iptal edilmesi nedeniyle isteklilerce idareden herhangi bir hak talebinde bulunulamaz.</a:t>
            </a:r>
          </a:p>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İhalenin </a:t>
            </a:r>
            <a:r>
              <a:rPr lang="tr-TR" sz="2800" dirty="0">
                <a:latin typeface="Times New Roman" panose="02020603050405020304" pitchFamily="18" charset="0"/>
                <a:cs typeface="Times New Roman" panose="02020603050405020304" pitchFamily="18" charset="0"/>
              </a:rPr>
              <a:t>iptal edilmesi durumunda, iptal nedenleri gözden geçirilerek yeniden ihaleye </a:t>
            </a:r>
            <a:r>
              <a:rPr lang="tr-TR" sz="2800" dirty="0" smtClean="0">
                <a:latin typeface="Times New Roman" panose="02020603050405020304" pitchFamily="18" charset="0"/>
                <a:cs typeface="Times New Roman" panose="02020603050405020304" pitchFamily="18" charset="0"/>
              </a:rPr>
              <a:t>çıkılabilir.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4738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281354" y="783340"/>
            <a:ext cx="11408898" cy="5909310"/>
          </a:xfrm>
          <a:prstGeom prst="rect">
            <a:avLst/>
          </a:prstGeom>
        </p:spPr>
        <p:txBody>
          <a:bodyPr wrap="square">
            <a:spAutoFit/>
          </a:bodyPr>
          <a:lstStyle/>
          <a:p>
            <a:pPr algn="just">
              <a:lnSpc>
                <a:spcPct val="150000"/>
              </a:lnSpc>
            </a:pPr>
            <a:r>
              <a:rPr lang="tr-TR" sz="2800" b="1" dirty="0" smtClean="0">
                <a:latin typeface="Times New Roman" panose="02020603050405020304" pitchFamily="18" charset="0"/>
                <a:cs typeface="Times New Roman" panose="02020603050405020304" pitchFamily="18" charset="0"/>
              </a:rPr>
              <a:t>İhalelerde aşağıda </a:t>
            </a:r>
            <a:r>
              <a:rPr lang="tr-TR" sz="2800" b="1" dirty="0">
                <a:latin typeface="Times New Roman" panose="02020603050405020304" pitchFamily="18" charset="0"/>
                <a:cs typeface="Times New Roman" panose="02020603050405020304" pitchFamily="18" charset="0"/>
              </a:rPr>
              <a:t>belirtilen fiil veya </a:t>
            </a:r>
            <a:r>
              <a:rPr lang="tr-TR" sz="2800" b="1" dirty="0" smtClean="0">
                <a:latin typeface="Times New Roman" panose="02020603050405020304" pitchFamily="18" charset="0"/>
                <a:cs typeface="Times New Roman" panose="02020603050405020304" pitchFamily="18" charset="0"/>
              </a:rPr>
              <a:t>davranışlarda </a:t>
            </a:r>
            <a:r>
              <a:rPr lang="tr-TR" sz="2800" b="1" dirty="0">
                <a:latin typeface="Times New Roman" panose="02020603050405020304" pitchFamily="18" charset="0"/>
                <a:cs typeface="Times New Roman" panose="02020603050405020304" pitchFamily="18" charset="0"/>
              </a:rPr>
              <a:t>bulunmak yasaktır: </a:t>
            </a:r>
            <a:endParaRPr lang="tr-TR" sz="2800" b="1"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Hile</a:t>
            </a:r>
            <a:r>
              <a:rPr lang="tr-TR" sz="2800" dirty="0">
                <a:latin typeface="Times New Roman" panose="02020603050405020304" pitchFamily="18" charset="0"/>
                <a:cs typeface="Times New Roman" panose="02020603050405020304" pitchFamily="18" charset="0"/>
              </a:rPr>
              <a:t>, vaat, tehdit, nüfuz kullanma, çıkar sağlama, </a:t>
            </a:r>
            <a:r>
              <a:rPr lang="tr-TR" sz="2800" dirty="0" smtClean="0">
                <a:latin typeface="Times New Roman" panose="02020603050405020304" pitchFamily="18" charset="0"/>
                <a:cs typeface="Times New Roman" panose="02020603050405020304" pitchFamily="18" charset="0"/>
              </a:rPr>
              <a:t>anlaşma</a:t>
            </a:r>
            <a:r>
              <a:rPr lang="tr-TR" sz="2800" dirty="0">
                <a:latin typeface="Times New Roman" panose="02020603050405020304" pitchFamily="18" charset="0"/>
                <a:cs typeface="Times New Roman" panose="02020603050405020304" pitchFamily="18" charset="0"/>
              </a:rPr>
              <a:t>, irtikap, </a:t>
            </a:r>
            <a:r>
              <a:rPr lang="tr-TR" sz="2800" dirty="0" smtClean="0">
                <a:latin typeface="Times New Roman" panose="02020603050405020304" pitchFamily="18" charset="0"/>
                <a:cs typeface="Times New Roman" panose="02020603050405020304" pitchFamily="18" charset="0"/>
              </a:rPr>
              <a:t>rüşvet </a:t>
            </a:r>
            <a:r>
              <a:rPr lang="tr-TR" sz="2800" dirty="0">
                <a:latin typeface="Times New Roman" panose="02020603050405020304" pitchFamily="18" charset="0"/>
                <a:cs typeface="Times New Roman" panose="02020603050405020304" pitchFamily="18" charset="0"/>
              </a:rPr>
              <a:t>suretiyle veya </a:t>
            </a:r>
            <a:r>
              <a:rPr lang="tr-TR" sz="2800" dirty="0" smtClean="0">
                <a:latin typeface="Times New Roman" panose="02020603050405020304" pitchFamily="18" charset="0"/>
                <a:cs typeface="Times New Roman" panose="02020603050405020304" pitchFamily="18" charset="0"/>
              </a:rPr>
              <a:t>başka </a:t>
            </a:r>
            <a:r>
              <a:rPr lang="tr-TR" sz="2800" dirty="0">
                <a:latin typeface="Times New Roman" panose="02020603050405020304" pitchFamily="18" charset="0"/>
                <a:cs typeface="Times New Roman" panose="02020603050405020304" pitchFamily="18" charset="0"/>
              </a:rPr>
              <a:t>yollarla ihaleye </a:t>
            </a:r>
            <a:r>
              <a:rPr lang="tr-TR" sz="2800" dirty="0" smtClean="0">
                <a:latin typeface="Times New Roman" panose="02020603050405020304" pitchFamily="18" charset="0"/>
                <a:cs typeface="Times New Roman" panose="02020603050405020304" pitchFamily="18" charset="0"/>
              </a:rPr>
              <a:t>ilişkin işlemlere </a:t>
            </a:r>
            <a:r>
              <a:rPr lang="tr-TR" sz="2800" dirty="0">
                <a:latin typeface="Times New Roman" panose="02020603050405020304" pitchFamily="18" charset="0"/>
                <a:cs typeface="Times New Roman" panose="02020603050405020304" pitchFamily="18" charset="0"/>
              </a:rPr>
              <a:t>fesat </a:t>
            </a:r>
            <a:r>
              <a:rPr lang="tr-TR" sz="2800" dirty="0" smtClean="0">
                <a:latin typeface="Times New Roman" panose="02020603050405020304" pitchFamily="18" charset="0"/>
                <a:cs typeface="Times New Roman" panose="02020603050405020304" pitchFamily="18" charset="0"/>
              </a:rPr>
              <a:t>karıştırmak </a:t>
            </a:r>
            <a:r>
              <a:rPr lang="tr-TR" sz="2800" dirty="0">
                <a:latin typeface="Times New Roman" panose="02020603050405020304" pitchFamily="18" charset="0"/>
                <a:cs typeface="Times New Roman" panose="02020603050405020304" pitchFamily="18" charset="0"/>
              </a:rPr>
              <a:t>veya buna </a:t>
            </a:r>
            <a:r>
              <a:rPr lang="tr-TR" sz="2800" dirty="0" smtClean="0">
                <a:latin typeface="Times New Roman" panose="02020603050405020304" pitchFamily="18" charset="0"/>
                <a:cs typeface="Times New Roman" panose="02020603050405020304" pitchFamily="18" charset="0"/>
              </a:rPr>
              <a:t>teşebbüs </a:t>
            </a:r>
            <a:r>
              <a:rPr lang="tr-TR" sz="2800" dirty="0">
                <a:latin typeface="Times New Roman" panose="02020603050405020304" pitchFamily="18" charset="0"/>
                <a:cs typeface="Times New Roman" panose="02020603050405020304" pitchFamily="18" charset="0"/>
              </a:rPr>
              <a:t>etmek.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steklileri </a:t>
            </a:r>
            <a:r>
              <a:rPr lang="tr-TR" sz="2800" dirty="0">
                <a:latin typeface="Times New Roman" panose="02020603050405020304" pitchFamily="18" charset="0"/>
                <a:cs typeface="Times New Roman" panose="02020603050405020304" pitchFamily="18" charset="0"/>
              </a:rPr>
              <a:t>tereddüde </a:t>
            </a:r>
            <a:r>
              <a:rPr lang="tr-TR" sz="2800" dirty="0" smtClean="0">
                <a:latin typeface="Times New Roman" panose="02020603050405020304" pitchFamily="18" charset="0"/>
                <a:cs typeface="Times New Roman" panose="02020603050405020304" pitchFamily="18" charset="0"/>
              </a:rPr>
              <a:t>düşürmek</a:t>
            </a:r>
            <a:r>
              <a:rPr lang="tr-TR" sz="2800" dirty="0">
                <a:latin typeface="Times New Roman" panose="02020603050405020304" pitchFamily="18" charset="0"/>
                <a:cs typeface="Times New Roman" panose="02020603050405020304" pitchFamily="18" charset="0"/>
              </a:rPr>
              <a:t>, katılımı engellemek, isteklilere </a:t>
            </a:r>
            <a:r>
              <a:rPr lang="tr-TR" sz="2800" dirty="0" smtClean="0">
                <a:latin typeface="Times New Roman" panose="02020603050405020304" pitchFamily="18" charset="0"/>
                <a:cs typeface="Times New Roman" panose="02020603050405020304" pitchFamily="18" charset="0"/>
              </a:rPr>
              <a:t>anlaşma </a:t>
            </a:r>
            <a:r>
              <a:rPr lang="tr-TR" sz="2800" dirty="0">
                <a:latin typeface="Times New Roman" panose="02020603050405020304" pitchFamily="18" charset="0"/>
                <a:cs typeface="Times New Roman" panose="02020603050405020304" pitchFamily="18" charset="0"/>
              </a:rPr>
              <a:t>teklifinde bulunmak veya </a:t>
            </a:r>
            <a:r>
              <a:rPr lang="tr-TR" sz="2800" dirty="0" smtClean="0">
                <a:latin typeface="Times New Roman" panose="02020603050405020304" pitchFamily="18" charset="0"/>
                <a:cs typeface="Times New Roman" panose="02020603050405020304" pitchFamily="18" charset="0"/>
              </a:rPr>
              <a:t>teşvik </a:t>
            </a:r>
            <a:r>
              <a:rPr lang="tr-TR" sz="2800" dirty="0">
                <a:latin typeface="Times New Roman" panose="02020603050405020304" pitchFamily="18" charset="0"/>
                <a:cs typeface="Times New Roman" panose="02020603050405020304" pitchFamily="18" charset="0"/>
              </a:rPr>
              <a:t>etmek, rekabeti veya ihale kararını etkileyecek </a:t>
            </a:r>
            <a:r>
              <a:rPr lang="tr-TR" sz="2800" dirty="0" smtClean="0">
                <a:latin typeface="Times New Roman" panose="02020603050405020304" pitchFamily="18" charset="0"/>
                <a:cs typeface="Times New Roman" panose="02020603050405020304" pitchFamily="18" charset="0"/>
              </a:rPr>
              <a:t>davranışlarda </a:t>
            </a:r>
            <a:r>
              <a:rPr lang="tr-TR" sz="2800" dirty="0">
                <a:latin typeface="Times New Roman" panose="02020603050405020304" pitchFamily="18" charset="0"/>
                <a:cs typeface="Times New Roman" panose="02020603050405020304" pitchFamily="18" charset="0"/>
              </a:rPr>
              <a:t>bulunmak.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Sahte </a:t>
            </a:r>
            <a:r>
              <a:rPr lang="tr-TR" sz="2800" dirty="0">
                <a:latin typeface="Times New Roman" panose="02020603050405020304" pitchFamily="18" charset="0"/>
                <a:cs typeface="Times New Roman" panose="02020603050405020304" pitchFamily="18" charset="0"/>
              </a:rPr>
              <a:t>belge veya sahte teminat düzenlemek, kullanmak veya bunlara </a:t>
            </a:r>
            <a:r>
              <a:rPr lang="tr-TR" sz="2800" dirty="0" smtClean="0">
                <a:latin typeface="Times New Roman" panose="02020603050405020304" pitchFamily="18" charset="0"/>
                <a:cs typeface="Times New Roman" panose="02020603050405020304" pitchFamily="18" charset="0"/>
              </a:rPr>
              <a:t>teşebbüs </a:t>
            </a:r>
            <a:r>
              <a:rPr lang="tr-TR" sz="2800" dirty="0">
                <a:latin typeface="Times New Roman" panose="02020603050405020304" pitchFamily="18" charset="0"/>
                <a:cs typeface="Times New Roman" panose="02020603050405020304" pitchFamily="18" charset="0"/>
              </a:rPr>
              <a:t>etmek.</a:t>
            </a:r>
          </a:p>
        </p:txBody>
      </p:sp>
      <p:sp>
        <p:nvSpPr>
          <p:cNvPr id="4"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YASAK FİİL VE </a:t>
            </a:r>
            <a:r>
              <a:rPr lang="tr-TR" sz="2800" dirty="0" smtClean="0">
                <a:latin typeface="Times New Roman" panose="02020603050405020304" pitchFamily="18" charset="0"/>
                <a:cs typeface="Times New Roman" panose="02020603050405020304" pitchFamily="18" charset="0"/>
              </a:rPr>
              <a:t>DAVRANIŞLAR TESPİTİ YAPILIR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6032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08226" y="1448972"/>
            <a:ext cx="10775852" cy="324653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Alternatif teklif verebilme halleri </a:t>
            </a:r>
            <a:r>
              <a:rPr lang="tr-TR" sz="2800" dirty="0" smtClean="0">
                <a:latin typeface="Times New Roman" panose="02020603050405020304" pitchFamily="18" charset="0"/>
                <a:cs typeface="Times New Roman" panose="02020603050405020304" pitchFamily="18" charset="0"/>
              </a:rPr>
              <a:t>dışında</a:t>
            </a:r>
            <a:r>
              <a:rPr lang="tr-TR" sz="2800" dirty="0">
                <a:latin typeface="Times New Roman" panose="02020603050405020304" pitchFamily="18" charset="0"/>
                <a:cs typeface="Times New Roman" panose="02020603050405020304" pitchFamily="18" charset="0"/>
              </a:rPr>
              <a:t>, ihalelerde bir istekli tarafından kendisi veya </a:t>
            </a:r>
            <a:r>
              <a:rPr lang="tr-TR" sz="2800" dirty="0" smtClean="0">
                <a:latin typeface="Times New Roman" panose="02020603050405020304" pitchFamily="18" charset="0"/>
                <a:cs typeface="Times New Roman" panose="02020603050405020304" pitchFamily="18" charset="0"/>
              </a:rPr>
              <a:t>başkaları </a:t>
            </a:r>
            <a:r>
              <a:rPr lang="tr-TR" sz="2800" dirty="0">
                <a:latin typeface="Times New Roman" panose="02020603050405020304" pitchFamily="18" charset="0"/>
                <a:cs typeface="Times New Roman" panose="02020603050405020304" pitchFamily="18" charset="0"/>
              </a:rPr>
              <a:t>adına doğrudan veya dolaylı olarak, asaleten ya da vekaleten birden fazla teklif vermek.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11 </a:t>
            </a:r>
            <a:r>
              <a:rPr lang="tr-TR" sz="2800" dirty="0">
                <a:latin typeface="Times New Roman" panose="02020603050405020304" pitchFamily="18" charset="0"/>
                <a:cs typeface="Times New Roman" panose="02020603050405020304" pitchFamily="18" charset="0"/>
              </a:rPr>
              <a:t>inci maddeye göre ihaleye katılamayacağı belirtildiği halde ihaleye katılmak.</a:t>
            </a:r>
          </a:p>
        </p:txBody>
      </p:sp>
      <p:sp>
        <p:nvSpPr>
          <p:cNvPr id="3"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YASAK FİİL VE DAVRANIŞLAR</a:t>
            </a:r>
          </a:p>
        </p:txBody>
      </p:sp>
    </p:spTree>
    <p:extLst>
      <p:ext uri="{BB962C8B-B14F-4D97-AF65-F5344CB8AC3E}">
        <p14:creationId xmlns:p14="http://schemas.microsoft.com/office/powerpoint/2010/main" val="4015247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USÜLLERİ</a:t>
            </a:r>
          </a:p>
        </p:txBody>
      </p:sp>
      <p:sp>
        <p:nvSpPr>
          <p:cNvPr id="3" name="Dikdörtgen 2"/>
          <p:cNvSpPr/>
          <p:nvPr/>
        </p:nvSpPr>
        <p:spPr>
          <a:xfrm>
            <a:off x="433905" y="1041009"/>
            <a:ext cx="11324493" cy="5262979"/>
          </a:xfrm>
          <a:prstGeom prst="rect">
            <a:avLst/>
          </a:prstGeom>
        </p:spPr>
        <p:txBody>
          <a:bodyPr wrap="square">
            <a:spAutoFit/>
          </a:bodyPr>
          <a:lstStyle/>
          <a:p>
            <a:pPr>
              <a:lnSpc>
                <a:spcPct val="150000"/>
              </a:lnSpc>
            </a:pPr>
            <a:r>
              <a:rPr lang="tr-TR" sz="2800" b="1" dirty="0">
                <a:latin typeface="Times New Roman" panose="02020603050405020304" pitchFamily="18" charset="0"/>
                <a:cs typeface="Times New Roman" panose="02020603050405020304" pitchFamily="18" charset="0"/>
              </a:rPr>
              <a:t>Açık İhale Usulü: </a:t>
            </a:r>
            <a:endParaRPr lang="tr-TR" sz="2800" b="1" dirty="0" smtClean="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Açık </a:t>
            </a:r>
            <a:r>
              <a:rPr lang="tr-TR" sz="2800" dirty="0">
                <a:latin typeface="Times New Roman" panose="02020603050405020304" pitchFamily="18" charset="0"/>
                <a:cs typeface="Times New Roman" panose="02020603050405020304" pitchFamily="18" charset="0"/>
              </a:rPr>
              <a:t>ihale usulü, bütün isteklilerin teklif verebildiği usuldür. </a:t>
            </a:r>
            <a:r>
              <a:rPr lang="tr-TR" sz="2800" dirty="0" smtClean="0">
                <a:latin typeface="Times New Roman" panose="02020603050405020304" pitchFamily="18" charset="0"/>
                <a:cs typeface="Times New Roman" panose="02020603050405020304" pitchFamily="18" charset="0"/>
              </a:rPr>
              <a:t> </a:t>
            </a:r>
            <a:endParaRPr lang="tr-TR" sz="2800" dirty="0">
              <a:latin typeface="Times New Roman" panose="02020603050405020304" pitchFamily="18" charset="0"/>
              <a:cs typeface="Times New Roman" panose="02020603050405020304" pitchFamily="18" charset="0"/>
            </a:endParaRPr>
          </a:p>
          <a:p>
            <a:pPr>
              <a:lnSpc>
                <a:spcPct val="150000"/>
              </a:lnSpc>
            </a:pPr>
            <a:r>
              <a:rPr lang="tr-TR" sz="2800" b="1" dirty="0" smtClean="0">
                <a:latin typeface="Times New Roman" panose="02020603050405020304" pitchFamily="18" charset="0"/>
                <a:cs typeface="Times New Roman" panose="02020603050405020304" pitchFamily="18" charset="0"/>
              </a:rPr>
              <a:t>Belli İstekliler </a:t>
            </a:r>
            <a:r>
              <a:rPr lang="tr-TR" sz="2800" b="1" dirty="0">
                <a:latin typeface="Times New Roman" panose="02020603050405020304" pitchFamily="18" charset="0"/>
                <a:cs typeface="Times New Roman" panose="02020603050405020304" pitchFamily="18" charset="0"/>
              </a:rPr>
              <a:t>Arasında İhale Usulü : </a:t>
            </a:r>
            <a:endParaRPr lang="tr-TR" sz="2800" b="1" dirty="0" smtClean="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Belli </a:t>
            </a:r>
            <a:r>
              <a:rPr lang="tr-TR" sz="2800" dirty="0">
                <a:latin typeface="Times New Roman" panose="02020603050405020304" pitchFamily="18" charset="0"/>
                <a:cs typeface="Times New Roman" panose="02020603050405020304" pitchFamily="18" charset="0"/>
              </a:rPr>
              <a:t>istekliler arasında ihale usulü, yapılacak ön yeterlik değerlendirmesi sonucunda idarece davet edilen isteklilerin teklif verebildiği usuldür.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özelliğinin uzmanlık ve/veya yüksek teknoloji gerektirmesi nedeniyle açık ihale usulünün uygulanamadığı </a:t>
            </a:r>
            <a:r>
              <a:rPr lang="tr-TR" sz="2800" dirty="0" smtClean="0">
                <a:latin typeface="Times New Roman" panose="02020603050405020304" pitchFamily="18" charset="0"/>
                <a:cs typeface="Times New Roman" panose="02020603050405020304" pitchFamily="18" charset="0"/>
              </a:rPr>
              <a:t>işlerin </a:t>
            </a:r>
            <a:r>
              <a:rPr lang="tr-TR" sz="2800" dirty="0">
                <a:latin typeface="Times New Roman" panose="02020603050405020304" pitchFamily="18" charset="0"/>
                <a:cs typeface="Times New Roman" panose="02020603050405020304" pitchFamily="18" charset="0"/>
              </a:rPr>
              <a:t>ihalesi ile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değerin yarısını </a:t>
            </a:r>
            <a:r>
              <a:rPr lang="tr-TR" sz="2800" dirty="0" smtClean="0">
                <a:latin typeface="Times New Roman" panose="02020603050405020304" pitchFamily="18" charset="0"/>
                <a:cs typeface="Times New Roman" panose="02020603050405020304" pitchFamily="18" charset="0"/>
              </a:rPr>
              <a:t>aşan </a:t>
            </a:r>
            <a:r>
              <a:rPr lang="tr-TR" sz="2800" dirty="0">
                <a:latin typeface="Times New Roman" panose="02020603050405020304" pitchFamily="18" charset="0"/>
                <a:cs typeface="Times New Roman" panose="02020603050405020304" pitchFamily="18" charset="0"/>
              </a:rPr>
              <a:t>yapım </a:t>
            </a:r>
            <a:r>
              <a:rPr lang="tr-TR" sz="2800" dirty="0" smtClean="0">
                <a:latin typeface="Times New Roman" panose="02020603050405020304" pitchFamily="18" charset="0"/>
                <a:cs typeface="Times New Roman" panose="02020603050405020304" pitchFamily="18" charset="0"/>
              </a:rPr>
              <a:t>işi </a:t>
            </a:r>
            <a:r>
              <a:rPr lang="tr-TR" sz="2800" dirty="0">
                <a:latin typeface="Times New Roman" panose="02020603050405020304" pitchFamily="18" charset="0"/>
                <a:cs typeface="Times New Roman" panose="02020603050405020304" pitchFamily="18" charset="0"/>
              </a:rPr>
              <a:t>ihaleleri bu usule göre yaptırılabilir.</a:t>
            </a:r>
          </a:p>
        </p:txBody>
      </p:sp>
    </p:spTree>
    <p:extLst>
      <p:ext uri="{BB962C8B-B14F-4D97-AF65-F5344CB8AC3E}">
        <p14:creationId xmlns:p14="http://schemas.microsoft.com/office/powerpoint/2010/main" val="33483263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USÜLLERİ</a:t>
            </a:r>
          </a:p>
        </p:txBody>
      </p:sp>
      <p:sp>
        <p:nvSpPr>
          <p:cNvPr id="3" name="Dikdörtgen 2"/>
          <p:cNvSpPr/>
          <p:nvPr/>
        </p:nvSpPr>
        <p:spPr>
          <a:xfrm>
            <a:off x="323558" y="769272"/>
            <a:ext cx="11273062" cy="5909310"/>
          </a:xfrm>
          <a:prstGeom prst="rect">
            <a:avLst/>
          </a:prstGeom>
        </p:spPr>
        <p:txBody>
          <a:bodyPr wrap="square">
            <a:spAutoFit/>
          </a:bodyPr>
          <a:lstStyle/>
          <a:p>
            <a:pPr>
              <a:lnSpc>
                <a:spcPct val="150000"/>
              </a:lnSpc>
            </a:pPr>
            <a:r>
              <a:rPr lang="tr-TR" sz="2800" b="1" dirty="0">
                <a:latin typeface="Times New Roman" panose="02020603050405020304" pitchFamily="18" charset="0"/>
                <a:cs typeface="Times New Roman" panose="02020603050405020304" pitchFamily="18" charset="0"/>
              </a:rPr>
              <a:t>Pazarlık Usulü: </a:t>
            </a:r>
            <a:endParaRPr lang="tr-TR" sz="2800" b="1"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Aşağıda </a:t>
            </a:r>
            <a:r>
              <a:rPr lang="tr-TR" sz="2800" dirty="0">
                <a:latin typeface="Times New Roman" panose="02020603050405020304" pitchFamily="18" charset="0"/>
                <a:cs typeface="Times New Roman" panose="02020603050405020304" pitchFamily="18" charset="0"/>
              </a:rPr>
              <a:t>belirtilen hallerde pazarlık usulü ile ihale yapılabilir: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a:t>
            </a:r>
            <a:r>
              <a:rPr lang="tr-TR" sz="2800" dirty="0">
                <a:latin typeface="Times New Roman" panose="02020603050405020304" pitchFamily="18" charset="0"/>
                <a:cs typeface="Times New Roman" panose="02020603050405020304" pitchFamily="18" charset="0"/>
              </a:rPr>
              <a:t>) Açık ihale usulü veya belli istekliler arasında ihale usulü ile yapılan ihale sonucunda teklif çıkmaması.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a:t>
            </a:r>
            <a:r>
              <a:rPr lang="tr-TR" sz="2800" dirty="0">
                <a:latin typeface="Times New Roman" panose="02020603050405020304" pitchFamily="18" charset="0"/>
                <a:cs typeface="Times New Roman" panose="02020603050405020304" pitchFamily="18" charset="0"/>
              </a:rPr>
              <a:t>) Doğal afetler, salgın hastalıklar, can veya mal kaybı tehlikesi gibi ani ve beklenmeyen veya idare tarafından önceden öngörülemeyen olayların ortaya çıkması üzerine ihalenin ivedi olarak yapılmasının zorunlu olması.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c</a:t>
            </a:r>
            <a:r>
              <a:rPr lang="tr-TR" sz="2800" dirty="0">
                <a:latin typeface="Times New Roman" panose="02020603050405020304" pitchFamily="18" charset="0"/>
                <a:cs typeface="Times New Roman" panose="02020603050405020304" pitchFamily="18" charset="0"/>
              </a:rPr>
              <a:t>) Savunma ve güvenlikle ilgili özel durumların ortaya çıkması üzerine ihalenin ivedi olarak yapılmasının zorunlu olması.</a:t>
            </a:r>
          </a:p>
        </p:txBody>
      </p:sp>
    </p:spTree>
    <p:extLst>
      <p:ext uri="{BB962C8B-B14F-4D97-AF65-F5344CB8AC3E}">
        <p14:creationId xmlns:p14="http://schemas.microsoft.com/office/powerpoint/2010/main" val="14642288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USÜLLERİ</a:t>
            </a:r>
          </a:p>
        </p:txBody>
      </p:sp>
      <p:sp>
        <p:nvSpPr>
          <p:cNvPr id="3" name="Dikdörtgen 2"/>
          <p:cNvSpPr/>
          <p:nvPr/>
        </p:nvSpPr>
        <p:spPr>
          <a:xfrm>
            <a:off x="590844" y="1041009"/>
            <a:ext cx="10747717" cy="5262979"/>
          </a:xfrm>
          <a:prstGeom prst="rect">
            <a:avLst/>
          </a:prstGeom>
        </p:spPr>
        <p:txBody>
          <a:bodyPr wrap="square">
            <a:spAutoFit/>
          </a:bodyPr>
          <a:lstStyle/>
          <a:p>
            <a:pPr algn="just">
              <a:lnSpc>
                <a:spcPct val="150000"/>
              </a:lnSpc>
            </a:pPr>
            <a:r>
              <a:rPr lang="tr-TR" sz="2800" dirty="0">
                <a:latin typeface="Times New Roman" panose="02020603050405020304" pitchFamily="18" charset="0"/>
                <a:cs typeface="Times New Roman" panose="02020603050405020304" pitchFamily="18" charset="0"/>
              </a:rPr>
              <a:t>d) </a:t>
            </a:r>
            <a:r>
              <a:rPr lang="tr-TR" sz="2800" dirty="0" smtClean="0">
                <a:latin typeface="Times New Roman" panose="02020603050405020304" pitchFamily="18" charset="0"/>
                <a:cs typeface="Times New Roman" panose="02020603050405020304" pitchFamily="18" charset="0"/>
              </a:rPr>
              <a:t>İhalenin</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araştırma </a:t>
            </a:r>
            <a:r>
              <a:rPr lang="tr-TR" sz="2800" dirty="0">
                <a:latin typeface="Times New Roman" panose="02020603050405020304" pitchFamily="18" charset="0"/>
                <a:cs typeface="Times New Roman" panose="02020603050405020304" pitchFamily="18" charset="0"/>
              </a:rPr>
              <a:t>ve </a:t>
            </a:r>
            <a:r>
              <a:rPr lang="tr-TR" sz="2800" dirty="0" smtClean="0">
                <a:latin typeface="Times New Roman" panose="02020603050405020304" pitchFamily="18" charset="0"/>
                <a:cs typeface="Times New Roman" panose="02020603050405020304" pitchFamily="18" charset="0"/>
              </a:rPr>
              <a:t>geliştirme </a:t>
            </a:r>
            <a:r>
              <a:rPr lang="tr-TR" sz="2800" dirty="0">
                <a:latin typeface="Times New Roman" panose="02020603050405020304" pitchFamily="18" charset="0"/>
                <a:cs typeface="Times New Roman" panose="02020603050405020304" pitchFamily="18" charset="0"/>
              </a:rPr>
              <a:t>sürecine ihtiyaç gösteren ve seri üretime konu olmayan nitelikte olması.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dirty="0" smtClean="0">
                <a:latin typeface="Times New Roman" panose="02020603050405020304" pitchFamily="18" charset="0"/>
                <a:cs typeface="Times New Roman" panose="02020603050405020304" pitchFamily="18" charset="0"/>
              </a:rPr>
              <a:t>e</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konusu mal veya hizmet alımları ile yapım </a:t>
            </a:r>
            <a:r>
              <a:rPr lang="tr-TR" sz="2800" dirty="0" smtClean="0">
                <a:latin typeface="Times New Roman" panose="02020603050405020304" pitchFamily="18" charset="0"/>
                <a:cs typeface="Times New Roman" panose="02020603050405020304" pitchFamily="18" charset="0"/>
              </a:rPr>
              <a:t>işlerinin </a:t>
            </a:r>
            <a:r>
              <a:rPr lang="tr-TR" sz="2800" dirty="0">
                <a:latin typeface="Times New Roman" panose="02020603050405020304" pitchFamily="18" charset="0"/>
                <a:cs typeface="Times New Roman" panose="02020603050405020304" pitchFamily="18" charset="0"/>
              </a:rPr>
              <a:t>özgün nitelikte ve </a:t>
            </a:r>
            <a:r>
              <a:rPr lang="tr-TR" sz="2800" dirty="0" smtClean="0">
                <a:latin typeface="Times New Roman" panose="02020603050405020304" pitchFamily="18" charset="0"/>
                <a:cs typeface="Times New Roman" panose="02020603050405020304" pitchFamily="18" charset="0"/>
              </a:rPr>
              <a:t>karmaşık </a:t>
            </a:r>
            <a:r>
              <a:rPr lang="tr-TR" sz="2800" dirty="0">
                <a:latin typeface="Times New Roman" panose="02020603050405020304" pitchFamily="18" charset="0"/>
                <a:cs typeface="Times New Roman" panose="02020603050405020304" pitchFamily="18" charset="0"/>
              </a:rPr>
              <a:t>olması nedeniyle teknik ve malî özelliklerinin gerekli olan netlikte belirlenememesi.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r>
              <a:rPr lang="tr-TR" sz="2800" dirty="0" smtClean="0">
                <a:latin typeface="Times New Roman" panose="02020603050405020304" pitchFamily="18" charset="0"/>
                <a:cs typeface="Times New Roman" panose="02020603050405020304" pitchFamily="18" charset="0"/>
              </a:rPr>
              <a:t>f) İdarelerin yaklaşık </a:t>
            </a:r>
            <a:r>
              <a:rPr lang="tr-TR" sz="2800" dirty="0">
                <a:latin typeface="Times New Roman" panose="02020603050405020304" pitchFamily="18" charset="0"/>
                <a:cs typeface="Times New Roman" panose="02020603050405020304" pitchFamily="18" charset="0"/>
              </a:rPr>
              <a:t>maliyeti elli milyar (iki yüz yirmi </a:t>
            </a:r>
            <a:r>
              <a:rPr lang="tr-TR" sz="2800" dirty="0" smtClean="0">
                <a:latin typeface="Times New Roman" panose="02020603050405020304" pitchFamily="18" charset="0"/>
                <a:cs typeface="Times New Roman" panose="02020603050405020304" pitchFamily="18" charset="0"/>
              </a:rPr>
              <a:t>beş </a:t>
            </a:r>
            <a:r>
              <a:rPr lang="tr-TR" sz="2800" dirty="0">
                <a:latin typeface="Times New Roman" panose="02020603050405020304" pitchFamily="18" charset="0"/>
                <a:cs typeface="Times New Roman" panose="02020603050405020304" pitchFamily="18" charset="0"/>
              </a:rPr>
              <a:t>bin dört yüz üç lira) Türk Lirasına kadar olan mamul mal, malzeme veya hizmet alımları.</a:t>
            </a:r>
          </a:p>
        </p:txBody>
      </p:sp>
    </p:spTree>
    <p:extLst>
      <p:ext uri="{BB962C8B-B14F-4D97-AF65-F5344CB8AC3E}">
        <p14:creationId xmlns:p14="http://schemas.microsoft.com/office/powerpoint/2010/main" val="3834135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USÜLLERİ</a:t>
            </a:r>
          </a:p>
        </p:txBody>
      </p:sp>
      <p:sp>
        <p:nvSpPr>
          <p:cNvPr id="3" name="Dikdörtgen 2"/>
          <p:cNvSpPr/>
          <p:nvPr/>
        </p:nvSpPr>
        <p:spPr>
          <a:xfrm>
            <a:off x="407963" y="1073629"/>
            <a:ext cx="11155679" cy="461664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(b), (c) ve (f) bentlerinde belirtilen hallerde ilan yapılması zorunlu değildir. </a:t>
            </a:r>
            <a:r>
              <a:rPr lang="tr-TR" sz="2800" dirty="0" smtClean="0">
                <a:latin typeface="Times New Roman" panose="02020603050405020304" pitchFamily="18" charset="0"/>
                <a:cs typeface="Times New Roman" panose="02020603050405020304" pitchFamily="18" charset="0"/>
              </a:rPr>
              <a:t>İlan </a:t>
            </a:r>
            <a:r>
              <a:rPr lang="tr-TR" sz="2800" dirty="0">
                <a:latin typeface="Times New Roman" panose="02020603050405020304" pitchFamily="18" charset="0"/>
                <a:cs typeface="Times New Roman" panose="02020603050405020304" pitchFamily="18" charset="0"/>
              </a:rPr>
              <a:t>yapılmayan hallerde en az üç istekli davet edilerek, yeterlik belgelerini ve fiyat tekliflerini birlikte vermeleri istenir.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t>
            </a:r>
            <a:r>
              <a:rPr lang="tr-TR" sz="2800" dirty="0">
                <a:latin typeface="Times New Roman" panose="02020603050405020304" pitchFamily="18" charset="0"/>
                <a:cs typeface="Times New Roman" panose="02020603050405020304" pitchFamily="18" charset="0"/>
              </a:rPr>
              <a:t>a), (d) ve (e) bentlerine göre yapılacak ihalelerde, ihale dokümanında belirtilen değerlendirme kriterlerine göre yeterliği tespit edilen istekliler, öncelikle ihale konusu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teknik detayları ve </a:t>
            </a:r>
            <a:r>
              <a:rPr lang="tr-TR" sz="2800" dirty="0" smtClean="0">
                <a:latin typeface="Times New Roman" panose="02020603050405020304" pitchFamily="18" charset="0"/>
                <a:cs typeface="Times New Roman" panose="02020603050405020304" pitchFamily="18" charset="0"/>
              </a:rPr>
              <a:t>gerçekleştirme </a:t>
            </a:r>
            <a:r>
              <a:rPr lang="tr-TR" sz="2800" dirty="0">
                <a:latin typeface="Times New Roman" panose="02020603050405020304" pitchFamily="18" charset="0"/>
                <a:cs typeface="Times New Roman" panose="02020603050405020304" pitchFamily="18" charset="0"/>
              </a:rPr>
              <a:t>yöntemleri gibi hususlarda fiyatı içermeyen ilk tekliflerini sunar. </a:t>
            </a:r>
          </a:p>
        </p:txBody>
      </p:sp>
    </p:spTree>
    <p:extLst>
      <p:ext uri="{BB962C8B-B14F-4D97-AF65-F5344CB8AC3E}">
        <p14:creationId xmlns:p14="http://schemas.microsoft.com/office/powerpoint/2010/main" val="753740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3895" y="1392702"/>
            <a:ext cx="11043139"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İdarenin ihtiyaçlarını en uygun şekilde karşılayacak yöntem ve çözümler üzerinde ihale komisyonu her bir istekli ile görüşür. Teknik görüşmeler sonucunda </a:t>
            </a:r>
            <a:r>
              <a:rPr lang="tr-TR" sz="2800" dirty="0" smtClean="0">
                <a:latin typeface="Times New Roman" panose="02020603050405020304" pitchFamily="18" charset="0"/>
                <a:cs typeface="Times New Roman" panose="02020603050405020304" pitchFamily="18" charset="0"/>
              </a:rPr>
              <a:t>Şartların netleşmesi </a:t>
            </a:r>
            <a:r>
              <a:rPr lang="tr-TR" sz="2800" dirty="0">
                <a:latin typeface="Times New Roman" panose="02020603050405020304" pitchFamily="18" charset="0"/>
                <a:cs typeface="Times New Roman" panose="02020603050405020304" pitchFamily="18" charset="0"/>
              </a:rPr>
              <a:t>üzerine bu ş</a:t>
            </a:r>
            <a:r>
              <a:rPr lang="tr-TR" sz="2800" dirty="0" smtClean="0">
                <a:latin typeface="Times New Roman" panose="02020603050405020304" pitchFamily="18" charset="0"/>
                <a:cs typeface="Times New Roman" panose="02020603050405020304" pitchFamily="18" charset="0"/>
              </a:rPr>
              <a:t>artları karşılayabilecek </a:t>
            </a:r>
            <a:r>
              <a:rPr lang="tr-TR" sz="2800" dirty="0">
                <a:latin typeface="Times New Roman" panose="02020603050405020304" pitchFamily="18" charset="0"/>
                <a:cs typeface="Times New Roman" panose="02020603050405020304" pitchFamily="18" charset="0"/>
              </a:rPr>
              <a:t>isteklilerden, gözden geçirilerek </a:t>
            </a:r>
            <a:r>
              <a:rPr lang="tr-TR" sz="2800" dirty="0" smtClean="0">
                <a:latin typeface="Times New Roman" panose="02020603050405020304" pitchFamily="18" charset="0"/>
                <a:cs typeface="Times New Roman" panose="02020603050405020304" pitchFamily="18" charset="0"/>
              </a:rPr>
              <a:t>şartları netleştirilmiş </a:t>
            </a:r>
            <a:r>
              <a:rPr lang="tr-TR" sz="2800" dirty="0">
                <a:latin typeface="Times New Roman" panose="02020603050405020304" pitchFamily="18" charset="0"/>
                <a:cs typeface="Times New Roman" panose="02020603050405020304" pitchFamily="18" charset="0"/>
              </a:rPr>
              <a:t>teknik </a:t>
            </a:r>
            <a:r>
              <a:rPr lang="tr-TR" sz="2800" dirty="0" smtClean="0">
                <a:latin typeface="Times New Roman" panose="02020603050405020304" pitchFamily="18" charset="0"/>
                <a:cs typeface="Times New Roman" panose="02020603050405020304" pitchFamily="18" charset="0"/>
              </a:rPr>
              <a:t>şartnameye </a:t>
            </a:r>
            <a:r>
              <a:rPr lang="tr-TR" sz="2800" dirty="0">
                <a:latin typeface="Times New Roman" panose="02020603050405020304" pitchFamily="18" charset="0"/>
                <a:cs typeface="Times New Roman" panose="02020603050405020304" pitchFamily="18" charset="0"/>
              </a:rPr>
              <a:t>dayalı olarak fiyat tekliflerini de içerecek </a:t>
            </a:r>
            <a:r>
              <a:rPr lang="tr-TR" sz="2800" dirty="0" smtClean="0">
                <a:latin typeface="Times New Roman" panose="02020603050405020304" pitchFamily="18" charset="0"/>
                <a:cs typeface="Times New Roman" panose="02020603050405020304" pitchFamily="18" charset="0"/>
              </a:rPr>
              <a:t>şekilde </a:t>
            </a:r>
            <a:r>
              <a:rPr lang="tr-TR" sz="2800" dirty="0">
                <a:latin typeface="Times New Roman" panose="02020603050405020304" pitchFamily="18" charset="0"/>
                <a:cs typeface="Times New Roman" panose="02020603050405020304" pitchFamily="18" charset="0"/>
              </a:rPr>
              <a:t>tekliflerini vermeleri istenir.</a:t>
            </a:r>
          </a:p>
        </p:txBody>
      </p:sp>
      <p:sp>
        <p:nvSpPr>
          <p:cNvPr id="3"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USÜLLERİ</a:t>
            </a:r>
          </a:p>
        </p:txBody>
      </p:sp>
    </p:spTree>
    <p:extLst>
      <p:ext uri="{BB962C8B-B14F-4D97-AF65-F5344CB8AC3E}">
        <p14:creationId xmlns:p14="http://schemas.microsoft.com/office/powerpoint/2010/main" val="9563002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USÜLLERİ</a:t>
            </a:r>
          </a:p>
        </p:txBody>
      </p:sp>
      <p:sp>
        <p:nvSpPr>
          <p:cNvPr id="3" name="Dikdörtgen 2"/>
          <p:cNvSpPr/>
          <p:nvPr/>
        </p:nvSpPr>
        <p:spPr>
          <a:xfrm>
            <a:off x="633047" y="1252026"/>
            <a:ext cx="10508566" cy="4539191"/>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Bu madde kapsamında yapılacak ihalelerde, ilk fiyat tekliflerini </a:t>
            </a:r>
            <a:r>
              <a:rPr lang="tr-TR" sz="2800" dirty="0" smtClean="0">
                <a:latin typeface="Times New Roman" panose="02020603050405020304" pitchFamily="18" charset="0"/>
                <a:cs typeface="Times New Roman" panose="02020603050405020304" pitchFamily="18" charset="0"/>
              </a:rPr>
              <a:t>aşmamak </a:t>
            </a:r>
            <a:r>
              <a:rPr lang="tr-TR" sz="2800" dirty="0">
                <a:latin typeface="Times New Roman" panose="02020603050405020304" pitchFamily="18" charset="0"/>
                <a:cs typeface="Times New Roman" panose="02020603050405020304" pitchFamily="18" charset="0"/>
              </a:rPr>
              <a:t>üzere isteklilerden ihale kararına esas olacak son yazılı fiyat teklifleri alınarak ihale sonuçlandırılır.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t>
            </a:r>
            <a:r>
              <a:rPr lang="tr-TR" sz="2800" dirty="0">
                <a:latin typeface="Times New Roman" panose="02020603050405020304" pitchFamily="18" charset="0"/>
                <a:cs typeface="Times New Roman" panose="02020603050405020304" pitchFamily="18" charset="0"/>
              </a:rPr>
              <a:t>b), (c ), (f) bendi kapsamında yapılan mal alımlarında, malın </a:t>
            </a:r>
            <a:r>
              <a:rPr lang="tr-TR" sz="2800" b="1" u="sng" dirty="0" smtClean="0">
                <a:latin typeface="Times New Roman" panose="02020603050405020304" pitchFamily="18" charset="0"/>
                <a:cs typeface="Times New Roman" panose="02020603050405020304" pitchFamily="18" charset="0"/>
              </a:rPr>
              <a:t>sözleşme </a:t>
            </a:r>
            <a:r>
              <a:rPr lang="tr-TR" sz="2800" b="1" u="sng" dirty="0">
                <a:latin typeface="Times New Roman" panose="02020603050405020304" pitchFamily="18" charset="0"/>
                <a:cs typeface="Times New Roman" panose="02020603050405020304" pitchFamily="18" charset="0"/>
              </a:rPr>
              <a:t>yapma süresi içinde </a:t>
            </a:r>
            <a:r>
              <a:rPr lang="tr-TR" sz="2800" dirty="0">
                <a:latin typeface="Times New Roman" panose="02020603050405020304" pitchFamily="18" charset="0"/>
                <a:cs typeface="Times New Roman" panose="02020603050405020304" pitchFamily="18" charset="0"/>
              </a:rPr>
              <a:t>teslim edilmesi ve bunun idarece uygun bulunması halinde, </a:t>
            </a:r>
            <a:r>
              <a:rPr lang="tr-TR" sz="2800" dirty="0" smtClean="0">
                <a:latin typeface="Times New Roman" panose="02020603050405020304" pitchFamily="18" charset="0"/>
                <a:cs typeface="Times New Roman" panose="02020603050405020304" pitchFamily="18" charset="0"/>
              </a:rPr>
              <a:t>sözleşme </a:t>
            </a:r>
            <a:r>
              <a:rPr lang="tr-TR" sz="2800" dirty="0">
                <a:latin typeface="Times New Roman" panose="02020603050405020304" pitchFamily="18" charset="0"/>
                <a:cs typeface="Times New Roman" panose="02020603050405020304" pitchFamily="18" charset="0"/>
              </a:rPr>
              <a:t>yapılması ve kesin teminat alınması zorunlu </a:t>
            </a:r>
            <a:r>
              <a:rPr lang="tr-TR" sz="2800" dirty="0" smtClean="0">
                <a:latin typeface="Times New Roman" panose="02020603050405020304" pitchFamily="18" charset="0"/>
                <a:cs typeface="Times New Roman" panose="02020603050405020304" pitchFamily="18" charset="0"/>
              </a:rPr>
              <a:t>değildir.</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1416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smtClean="0">
                <a:latin typeface="Times New Roman" panose="02020603050405020304" pitchFamily="18" charset="0"/>
                <a:cs typeface="Times New Roman" panose="02020603050405020304" pitchFamily="18" charset="0"/>
              </a:rPr>
              <a:t>DOĞRUDAN TEMİN</a:t>
            </a:r>
            <a:endParaRPr lang="tr-TR" sz="2800" dirty="0">
              <a:latin typeface="Times New Roman" panose="02020603050405020304" pitchFamily="18" charset="0"/>
              <a:cs typeface="Times New Roman" panose="02020603050405020304" pitchFamily="18" charset="0"/>
            </a:endParaRPr>
          </a:p>
        </p:txBody>
      </p:sp>
      <p:sp>
        <p:nvSpPr>
          <p:cNvPr id="3" name="Dikdörtgen 2"/>
          <p:cNvSpPr/>
          <p:nvPr/>
        </p:nvSpPr>
        <p:spPr>
          <a:xfrm>
            <a:off x="736361" y="1486724"/>
            <a:ext cx="10719582" cy="4616648"/>
          </a:xfrm>
          <a:prstGeom prst="rect">
            <a:avLst/>
          </a:prstGeom>
        </p:spPr>
        <p:txBody>
          <a:bodyPr wrap="square">
            <a:spAutoFit/>
          </a:bodyPr>
          <a:lstStyle/>
          <a:p>
            <a:pPr>
              <a:lnSpc>
                <a:spcPct val="150000"/>
              </a:lnSpc>
            </a:pPr>
            <a:r>
              <a:rPr lang="tr-TR" sz="2800" dirty="0" smtClean="0">
                <a:latin typeface="Times New Roman" panose="02020603050405020304" pitchFamily="18" charset="0"/>
                <a:cs typeface="Times New Roman" panose="02020603050405020304" pitchFamily="18" charset="0"/>
              </a:rPr>
              <a:t>Aşağıda </a:t>
            </a:r>
            <a:r>
              <a:rPr lang="tr-TR" sz="2800" dirty="0">
                <a:latin typeface="Times New Roman" panose="02020603050405020304" pitchFamily="18" charset="0"/>
                <a:cs typeface="Times New Roman" panose="02020603050405020304" pitchFamily="18" charset="0"/>
              </a:rPr>
              <a:t>belirtilen hallerde ihtiyaçların ilan yapılmaksızın ve teminat alınmaksızın doğrudan temini usulüne </a:t>
            </a:r>
            <a:r>
              <a:rPr lang="tr-TR" sz="2800" dirty="0" smtClean="0">
                <a:latin typeface="Times New Roman" panose="02020603050405020304" pitchFamily="18" charset="0"/>
                <a:cs typeface="Times New Roman" panose="02020603050405020304" pitchFamily="18" charset="0"/>
              </a:rPr>
              <a:t>başvurulabilir</a:t>
            </a:r>
            <a:r>
              <a:rPr lang="tr-TR" sz="2800" dirty="0">
                <a:latin typeface="Times New Roman" panose="02020603050405020304" pitchFamily="18" charset="0"/>
                <a:cs typeface="Times New Roman" panose="02020603050405020304" pitchFamily="18" charset="0"/>
              </a:rPr>
              <a:t>.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İhtiyacın </a:t>
            </a:r>
            <a:r>
              <a:rPr lang="tr-TR" sz="2800" dirty="0">
                <a:latin typeface="Times New Roman" panose="02020603050405020304" pitchFamily="18" charset="0"/>
                <a:cs typeface="Times New Roman" panose="02020603050405020304" pitchFamily="18" charset="0"/>
              </a:rPr>
              <a:t>sadece gerçek veya tüzel tek </a:t>
            </a:r>
            <a:r>
              <a:rPr lang="tr-TR" sz="2800" dirty="0" smtClean="0">
                <a:latin typeface="Times New Roman" panose="02020603050405020304" pitchFamily="18" charset="0"/>
                <a:cs typeface="Times New Roman" panose="02020603050405020304" pitchFamily="18" charset="0"/>
              </a:rPr>
              <a:t>kişi </a:t>
            </a:r>
            <a:r>
              <a:rPr lang="tr-TR" sz="2800" dirty="0">
                <a:latin typeface="Times New Roman" panose="02020603050405020304" pitchFamily="18" charset="0"/>
                <a:cs typeface="Times New Roman" panose="02020603050405020304" pitchFamily="18" charset="0"/>
              </a:rPr>
              <a:t>tarafından </a:t>
            </a:r>
            <a:r>
              <a:rPr lang="tr-TR" sz="2800" dirty="0" smtClean="0">
                <a:latin typeface="Times New Roman" panose="02020603050405020304" pitchFamily="18" charset="0"/>
                <a:cs typeface="Times New Roman" panose="02020603050405020304" pitchFamily="18" charset="0"/>
              </a:rPr>
              <a:t>karşılanabileceğinin </a:t>
            </a:r>
            <a:r>
              <a:rPr lang="tr-TR" sz="2800" dirty="0">
                <a:latin typeface="Times New Roman" panose="02020603050405020304" pitchFamily="18" charset="0"/>
                <a:cs typeface="Times New Roman" panose="02020603050405020304" pitchFamily="18" charset="0"/>
              </a:rPr>
              <a:t>tespit edilmesi.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a:t>
            </a:r>
            <a:r>
              <a:rPr lang="tr-TR" sz="2800" dirty="0">
                <a:latin typeface="Times New Roman" panose="02020603050405020304" pitchFamily="18" charset="0"/>
                <a:cs typeface="Times New Roman" panose="02020603050405020304" pitchFamily="18" charset="0"/>
              </a:rPr>
              <a:t>) Sadece gerçek veya tüzel tek </a:t>
            </a:r>
            <a:r>
              <a:rPr lang="tr-TR" sz="2800" dirty="0" smtClean="0">
                <a:latin typeface="Times New Roman" panose="02020603050405020304" pitchFamily="18" charset="0"/>
                <a:cs typeface="Times New Roman" panose="02020603050405020304" pitchFamily="18" charset="0"/>
              </a:rPr>
              <a:t>kişinin </a:t>
            </a:r>
            <a:r>
              <a:rPr lang="tr-TR" sz="2800" dirty="0">
                <a:latin typeface="Times New Roman" panose="02020603050405020304" pitchFamily="18" charset="0"/>
                <a:cs typeface="Times New Roman" panose="02020603050405020304" pitchFamily="18" charset="0"/>
              </a:rPr>
              <a:t>ihtiyaç ile ilgili özel bir hakka sahip olması. </a:t>
            </a:r>
            <a:endParaRPr lang="tr-TR" sz="2800" dirty="0" smtClean="0">
              <a:latin typeface="Times New Roman" panose="02020603050405020304" pitchFamily="18" charset="0"/>
              <a:cs typeface="Times New Roman" panose="02020603050405020304" pitchFamily="18" charset="0"/>
            </a:endParaRPr>
          </a:p>
          <a:p>
            <a:pPr>
              <a:lnSpc>
                <a:spcPct val="150000"/>
              </a:lnSpc>
            </a:pP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8848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smtClean="0">
                <a:latin typeface="Times New Roman" panose="02020603050405020304" pitchFamily="18" charset="0"/>
                <a:cs typeface="Times New Roman" panose="02020603050405020304" pitchFamily="18" charset="0"/>
              </a:rPr>
              <a:t>DOĞRUDAN TEMİN</a:t>
            </a:r>
            <a:endParaRPr lang="tr-TR" sz="2800" dirty="0">
              <a:latin typeface="Times New Roman" panose="02020603050405020304" pitchFamily="18" charset="0"/>
              <a:cs typeface="Times New Roman" panose="02020603050405020304" pitchFamily="18" charset="0"/>
            </a:endParaRPr>
          </a:p>
        </p:txBody>
      </p:sp>
      <p:sp>
        <p:nvSpPr>
          <p:cNvPr id="3" name="Dikdörtgen 2"/>
          <p:cNvSpPr/>
          <p:nvPr/>
        </p:nvSpPr>
        <p:spPr>
          <a:xfrm>
            <a:off x="855936" y="1688124"/>
            <a:ext cx="10227212" cy="3254865"/>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c) Mevcut mal, ekipman, teknoloji veya hizmetlerle uyumun ve standardizasyonun sağlanması için zorunlu olan mal ve hizmetlerin, asıl sözleşmeye dayalı olarak düzenlenecek ve toplam süreleri üç yılı geçmeyecek sözleşmelerle ilk alım yapılan gerçek veya tüzel kişiden alınması</a:t>
            </a:r>
            <a:endParaRPr lang="tr-TR" sz="2800" dirty="0"/>
          </a:p>
        </p:txBody>
      </p:sp>
    </p:spTree>
    <p:extLst>
      <p:ext uri="{BB962C8B-B14F-4D97-AF65-F5344CB8AC3E}">
        <p14:creationId xmlns:p14="http://schemas.microsoft.com/office/powerpoint/2010/main" val="3554211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smtClean="0">
                <a:latin typeface="Times New Roman" panose="02020603050405020304" pitchFamily="18" charset="0"/>
                <a:cs typeface="Times New Roman" panose="02020603050405020304" pitchFamily="18" charset="0"/>
              </a:rPr>
              <a:t>DOĞRUDAN TEMİN</a:t>
            </a:r>
            <a:endParaRPr lang="tr-TR" sz="2800" dirty="0">
              <a:latin typeface="Times New Roman" panose="02020603050405020304" pitchFamily="18" charset="0"/>
              <a:cs typeface="Times New Roman" panose="02020603050405020304" pitchFamily="18" charset="0"/>
            </a:endParaRPr>
          </a:p>
        </p:txBody>
      </p:sp>
      <p:sp>
        <p:nvSpPr>
          <p:cNvPr id="3" name="Dikdörtgen 2"/>
          <p:cNvSpPr/>
          <p:nvPr/>
        </p:nvSpPr>
        <p:spPr>
          <a:xfrm>
            <a:off x="492370" y="1950958"/>
            <a:ext cx="10958732" cy="3323987"/>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d) </a:t>
            </a:r>
            <a:r>
              <a:rPr lang="tr-TR" sz="2800" dirty="0" smtClean="0">
                <a:latin typeface="Times New Roman" panose="02020603050405020304" pitchFamily="18" charset="0"/>
                <a:cs typeface="Times New Roman" panose="02020603050405020304" pitchFamily="18" charset="0"/>
              </a:rPr>
              <a:t>Büyükşehir </a:t>
            </a:r>
            <a:r>
              <a:rPr lang="tr-TR" sz="2800" dirty="0">
                <a:latin typeface="Times New Roman" panose="02020603050405020304" pitchFamily="18" charset="0"/>
                <a:cs typeface="Times New Roman" panose="02020603050405020304" pitchFamily="18" charset="0"/>
              </a:rPr>
              <a:t>belediyesi sınırları dahilinde bulunan idarelerin </a:t>
            </a:r>
            <a:r>
              <a:rPr lang="tr-TR" sz="2800" dirty="0" smtClean="0">
                <a:latin typeface="Times New Roman" panose="02020603050405020304" pitchFamily="18" charset="0"/>
                <a:cs typeface="Times New Roman" panose="02020603050405020304" pitchFamily="18" charset="0"/>
              </a:rPr>
              <a:t>(1.021,827-TL</a:t>
            </a:r>
            <a:r>
              <a:rPr lang="tr-TR" sz="2800" dirty="0">
                <a:latin typeface="Times New Roman" panose="02020603050405020304" pitchFamily="18" charset="0"/>
                <a:cs typeface="Times New Roman" panose="02020603050405020304" pitchFamily="18" charset="0"/>
              </a:rPr>
              <a:t>) diğer idarelerin </a:t>
            </a:r>
            <a:r>
              <a:rPr lang="tr-TR" sz="2800" dirty="0" smtClean="0">
                <a:latin typeface="Times New Roman" panose="02020603050405020304" pitchFamily="18" charset="0"/>
                <a:cs typeface="Times New Roman" panose="02020603050405020304" pitchFamily="18" charset="0"/>
              </a:rPr>
              <a:t>(340.391,00-TL</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aşmayan </a:t>
            </a:r>
            <a:r>
              <a:rPr lang="tr-TR" sz="2800" dirty="0">
                <a:latin typeface="Times New Roman" panose="02020603050405020304" pitchFamily="18" charset="0"/>
                <a:cs typeface="Times New Roman" panose="02020603050405020304" pitchFamily="18" charset="0"/>
              </a:rPr>
              <a:t>ihtiyaçları ile temsil ağırlama faaliyetleri kapsamında yapılacak konaklama, seyahat ve </a:t>
            </a:r>
            <a:r>
              <a:rPr lang="tr-TR" sz="2800" dirty="0" smtClean="0">
                <a:latin typeface="Times New Roman" panose="02020603050405020304" pitchFamily="18" charset="0"/>
                <a:cs typeface="Times New Roman" panose="02020603050405020304" pitchFamily="18" charset="0"/>
              </a:rPr>
              <a:t>iaşeye ilişkin </a:t>
            </a:r>
            <a:r>
              <a:rPr lang="tr-TR" sz="2800" dirty="0">
                <a:latin typeface="Times New Roman" panose="02020603050405020304" pitchFamily="18" charset="0"/>
                <a:cs typeface="Times New Roman" panose="02020603050405020304" pitchFamily="18" charset="0"/>
              </a:rPr>
              <a:t>alımlar.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e</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İdarelerin </a:t>
            </a:r>
            <a:r>
              <a:rPr lang="tr-TR" sz="2800" dirty="0">
                <a:latin typeface="Times New Roman" panose="02020603050405020304" pitchFamily="18" charset="0"/>
                <a:cs typeface="Times New Roman" panose="02020603050405020304" pitchFamily="18" charset="0"/>
              </a:rPr>
              <a:t>ihtiyacına uygun </a:t>
            </a:r>
            <a:r>
              <a:rPr lang="tr-TR" sz="2800" dirty="0" smtClean="0">
                <a:latin typeface="Times New Roman" panose="02020603050405020304" pitchFamily="18" charset="0"/>
                <a:cs typeface="Times New Roman" panose="02020603050405020304" pitchFamily="18" charset="0"/>
              </a:rPr>
              <a:t>taşınmaz </a:t>
            </a:r>
            <a:r>
              <a:rPr lang="tr-TR" sz="2800" dirty="0">
                <a:latin typeface="Times New Roman" panose="02020603050405020304" pitchFamily="18" charset="0"/>
                <a:cs typeface="Times New Roman" panose="02020603050405020304" pitchFamily="18" charset="0"/>
              </a:rPr>
              <a:t>mal alımı veya kiralanması. </a:t>
            </a:r>
            <a:endParaRPr lang="tr-TR"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8132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smtClean="0">
                <a:latin typeface="Times New Roman" panose="02020603050405020304" pitchFamily="18" charset="0"/>
                <a:cs typeface="Times New Roman" panose="02020603050405020304" pitchFamily="18" charset="0"/>
              </a:rPr>
              <a:t>DOĞRUDAN TEMİN</a:t>
            </a:r>
            <a:endParaRPr lang="tr-TR" sz="2800" dirty="0">
              <a:latin typeface="Times New Roman" panose="02020603050405020304" pitchFamily="18" charset="0"/>
              <a:cs typeface="Times New Roman" panose="02020603050405020304" pitchFamily="18" charset="0"/>
            </a:endParaRPr>
          </a:p>
        </p:txBody>
      </p:sp>
      <p:sp>
        <p:nvSpPr>
          <p:cNvPr id="3" name="Dikdörtgen 2"/>
          <p:cNvSpPr/>
          <p:nvPr/>
        </p:nvSpPr>
        <p:spPr>
          <a:xfrm>
            <a:off x="393896" y="783339"/>
            <a:ext cx="10958732"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f</a:t>
            </a:r>
            <a:r>
              <a:rPr lang="tr-TR" sz="2800" dirty="0">
                <a:latin typeface="Times New Roman" panose="02020603050405020304" pitchFamily="18" charset="0"/>
                <a:cs typeface="Times New Roman" panose="02020603050405020304" pitchFamily="18" charset="0"/>
              </a:rPr>
              <a:t>) Özelliğinden ve belli süre içinde kullanılma zorunluluğundan dolayı stoklanması ekonomik olmayan veya acil durumlarda kullanılacak olan ilaç, </a:t>
            </a:r>
            <a:r>
              <a:rPr lang="tr-TR" sz="2800" dirty="0" smtClean="0">
                <a:latin typeface="Times New Roman" panose="02020603050405020304" pitchFamily="18" charset="0"/>
                <a:cs typeface="Times New Roman" panose="02020603050405020304" pitchFamily="18" charset="0"/>
              </a:rPr>
              <a:t>aşı</a:t>
            </a:r>
            <a:r>
              <a:rPr lang="tr-TR" sz="2800" dirty="0">
                <a:latin typeface="Times New Roman" panose="02020603050405020304" pitchFamily="18" charset="0"/>
                <a:cs typeface="Times New Roman" panose="02020603050405020304" pitchFamily="18" charset="0"/>
              </a:rPr>
              <a:t>, serum, kan ve kan ürünleri ile </a:t>
            </a:r>
            <a:r>
              <a:rPr lang="tr-TR" sz="2800" dirty="0" err="1">
                <a:latin typeface="Times New Roman" panose="02020603050405020304" pitchFamily="18" charset="0"/>
                <a:cs typeface="Times New Roman" panose="02020603050405020304" pitchFamily="18" charset="0"/>
              </a:rPr>
              <a:t>ortez</a:t>
            </a:r>
            <a:r>
              <a:rPr lang="tr-TR" sz="2800" dirty="0">
                <a:latin typeface="Times New Roman" panose="02020603050405020304" pitchFamily="18" charset="0"/>
                <a:cs typeface="Times New Roman" panose="02020603050405020304" pitchFamily="18" charset="0"/>
              </a:rPr>
              <a:t>, protez gibi uygulama esnasında hastaya göre belirlenebilen ve hastaya özgü tıbbi sarf malzemeleri, test ve tetkik sarf malzemeleri alımları.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Bu </a:t>
            </a:r>
            <a:r>
              <a:rPr lang="tr-TR" sz="2800" dirty="0">
                <a:latin typeface="Times New Roman" panose="02020603050405020304" pitchFamily="18" charset="0"/>
                <a:cs typeface="Times New Roman" panose="02020603050405020304" pitchFamily="18" charset="0"/>
              </a:rPr>
              <a:t>maddeye göre yapılacak alımlarda, ihale komisyonu kurma ve 10.uncu maddede sayılan yeterlik kurallarını arama zorunluluğu bulunmaksızın, ihale yetkilisince görevlendirilecek </a:t>
            </a:r>
            <a:r>
              <a:rPr lang="tr-TR" sz="2800" dirty="0" smtClean="0">
                <a:latin typeface="Times New Roman" panose="02020603050405020304" pitchFamily="18" charset="0"/>
                <a:cs typeface="Times New Roman" panose="02020603050405020304" pitchFamily="18" charset="0"/>
              </a:rPr>
              <a:t>kişi </a:t>
            </a:r>
            <a:r>
              <a:rPr lang="tr-TR" sz="2800" dirty="0">
                <a:latin typeface="Times New Roman" panose="02020603050405020304" pitchFamily="18" charset="0"/>
                <a:cs typeface="Times New Roman" panose="02020603050405020304" pitchFamily="18" charset="0"/>
              </a:rPr>
              <a:t>veya </a:t>
            </a:r>
            <a:r>
              <a:rPr lang="tr-TR" sz="2800" dirty="0" smtClean="0">
                <a:latin typeface="Times New Roman" panose="02020603050405020304" pitchFamily="18" charset="0"/>
                <a:cs typeface="Times New Roman" panose="02020603050405020304" pitchFamily="18" charset="0"/>
              </a:rPr>
              <a:t>kişiler </a:t>
            </a:r>
            <a:r>
              <a:rPr lang="tr-TR" sz="2800" dirty="0">
                <a:latin typeface="Times New Roman" panose="02020603050405020304" pitchFamily="18" charset="0"/>
                <a:cs typeface="Times New Roman" panose="02020603050405020304" pitchFamily="18" charset="0"/>
              </a:rPr>
              <a:t>tarafından piyasada fiyat </a:t>
            </a:r>
            <a:r>
              <a:rPr lang="tr-TR" sz="2800" dirty="0" smtClean="0">
                <a:latin typeface="Times New Roman" panose="02020603050405020304" pitchFamily="18" charset="0"/>
                <a:cs typeface="Times New Roman" panose="02020603050405020304" pitchFamily="18" charset="0"/>
              </a:rPr>
              <a:t>araştırması </a:t>
            </a:r>
            <a:r>
              <a:rPr lang="tr-TR" sz="2800" dirty="0">
                <a:latin typeface="Times New Roman" panose="02020603050405020304" pitchFamily="18" charset="0"/>
                <a:cs typeface="Times New Roman" panose="02020603050405020304" pitchFamily="18" charset="0"/>
              </a:rPr>
              <a:t>yapılarak ihtiyaçlar temin edilir.</a:t>
            </a:r>
          </a:p>
        </p:txBody>
      </p:sp>
    </p:spTree>
    <p:extLst>
      <p:ext uri="{BB962C8B-B14F-4D97-AF65-F5344CB8AC3E}">
        <p14:creationId xmlns:p14="http://schemas.microsoft.com/office/powerpoint/2010/main" val="31704575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78300" y="789494"/>
            <a:ext cx="11226020" cy="5909310"/>
          </a:xfrm>
          <a:prstGeom prst="rect">
            <a:avLst/>
          </a:prstGeom>
        </p:spPr>
        <p:txBody>
          <a:bodyPr wrap="square">
            <a:spAutoFit/>
          </a:bodyPr>
          <a:lstStyle/>
          <a:p>
            <a:pPr>
              <a:lnSpc>
                <a:spcPct val="150000"/>
              </a:lnSpc>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dokümanında belirtilmeyen hususlara ilânlarda yer verilemez.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ilânlarında </a:t>
            </a:r>
            <a:r>
              <a:rPr lang="tr-TR" sz="2800" dirty="0" smtClean="0">
                <a:latin typeface="Times New Roman" panose="02020603050405020304" pitchFamily="18" charset="0"/>
                <a:cs typeface="Times New Roman" panose="02020603050405020304" pitchFamily="18" charset="0"/>
              </a:rPr>
              <a:t>aşağıdaki </a:t>
            </a:r>
            <a:r>
              <a:rPr lang="tr-TR" sz="2800" dirty="0">
                <a:latin typeface="Times New Roman" panose="02020603050405020304" pitchFamily="18" charset="0"/>
                <a:cs typeface="Times New Roman" panose="02020603050405020304" pitchFamily="18" charset="0"/>
              </a:rPr>
              <a:t>hususların belirtilmesi zorunludur: </a:t>
            </a:r>
            <a:endParaRPr lang="tr-TR" sz="2800" dirty="0" smtClean="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İdarenin </a:t>
            </a:r>
            <a:r>
              <a:rPr lang="tr-TR" sz="2800" dirty="0">
                <a:latin typeface="Times New Roman" panose="02020603050405020304" pitchFamily="18" charset="0"/>
                <a:cs typeface="Times New Roman" panose="02020603050405020304" pitchFamily="18" charset="0"/>
              </a:rPr>
              <a:t>adı, adresi, telefon ve faks numarası. </a:t>
            </a:r>
            <a:endParaRPr lang="tr-TR" sz="2800" dirty="0" smtClean="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İhalenin </a:t>
            </a:r>
            <a:r>
              <a:rPr lang="tr-TR" sz="2800" dirty="0">
                <a:latin typeface="Times New Roman" panose="02020603050405020304" pitchFamily="18" charset="0"/>
                <a:cs typeface="Times New Roman" panose="02020603050405020304" pitchFamily="18" charset="0"/>
              </a:rPr>
              <a:t>adı, niteliği, türü, miktarı. </a:t>
            </a:r>
            <a:endParaRPr lang="tr-TR" sz="2800" dirty="0" smtClean="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Mal </a:t>
            </a:r>
            <a:r>
              <a:rPr lang="tr-TR" sz="2800" dirty="0">
                <a:latin typeface="Times New Roman" panose="02020603050405020304" pitchFamily="18" charset="0"/>
                <a:cs typeface="Times New Roman" panose="02020603050405020304" pitchFamily="18" charset="0"/>
              </a:rPr>
              <a:t>alımı ihalelerinde teslim yeri, hizmet alımı ve yapım ihalelerinde ise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yapılacağı yer</a:t>
            </a:r>
            <a:r>
              <a:rPr lang="tr-TR" sz="2800" dirty="0" smtClean="0">
                <a:latin typeface="Times New Roman" panose="02020603050405020304" pitchFamily="18" charset="0"/>
                <a:cs typeface="Times New Roman" panose="02020603050405020304" pitchFamily="18" charset="0"/>
              </a:rPr>
              <a:t>.</a:t>
            </a:r>
          </a:p>
          <a:p>
            <a:pPr marL="457200" indent="-457200">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 İhale </a:t>
            </a:r>
            <a:r>
              <a:rPr lang="tr-TR" sz="2800" dirty="0">
                <a:latin typeface="Times New Roman" panose="02020603050405020304" pitchFamily="18" charset="0"/>
                <a:cs typeface="Times New Roman" panose="02020603050405020304" pitchFamily="18" charset="0"/>
              </a:rPr>
              <a:t>konusu </a:t>
            </a:r>
            <a:r>
              <a:rPr lang="tr-TR" sz="2800" dirty="0" smtClean="0">
                <a:latin typeface="Times New Roman" panose="02020603050405020304" pitchFamily="18" charset="0"/>
                <a:cs typeface="Times New Roman" panose="02020603050405020304" pitchFamily="18" charset="0"/>
              </a:rPr>
              <a:t>işe başlama </a:t>
            </a:r>
            <a:r>
              <a:rPr lang="tr-TR" sz="2800" dirty="0">
                <a:latin typeface="Times New Roman" panose="02020603050405020304" pitchFamily="18" charset="0"/>
                <a:cs typeface="Times New Roman" panose="02020603050405020304" pitchFamily="18" charset="0"/>
              </a:rPr>
              <a:t>ve </a:t>
            </a:r>
            <a:r>
              <a:rPr lang="tr-TR" sz="2800" dirty="0" smtClean="0">
                <a:latin typeface="Times New Roman" panose="02020603050405020304" pitchFamily="18" charset="0"/>
                <a:cs typeface="Times New Roman" panose="02020603050405020304" pitchFamily="18" charset="0"/>
              </a:rPr>
              <a:t>işi </a:t>
            </a:r>
            <a:r>
              <a:rPr lang="tr-TR" sz="2800" dirty="0">
                <a:latin typeface="Times New Roman" panose="02020603050405020304" pitchFamily="18" charset="0"/>
                <a:cs typeface="Times New Roman" panose="02020603050405020304" pitchFamily="18" charset="0"/>
              </a:rPr>
              <a:t>bitirme tarihi. </a:t>
            </a:r>
            <a:endParaRPr lang="tr-TR" sz="2800" dirty="0" smtClean="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Uygulanacak </a:t>
            </a:r>
            <a:r>
              <a:rPr lang="tr-TR" sz="2800" dirty="0">
                <a:latin typeface="Times New Roman" panose="02020603050405020304" pitchFamily="18" charset="0"/>
                <a:cs typeface="Times New Roman" panose="02020603050405020304" pitchFamily="18" charset="0"/>
              </a:rPr>
              <a:t>ihale usulü, ihaleye katılabilme </a:t>
            </a:r>
            <a:r>
              <a:rPr lang="tr-TR" sz="2800" dirty="0" smtClean="0">
                <a:latin typeface="Times New Roman" panose="02020603050405020304" pitchFamily="18" charset="0"/>
                <a:cs typeface="Times New Roman" panose="02020603050405020304" pitchFamily="18" charset="0"/>
              </a:rPr>
              <a:t>şartları </a:t>
            </a:r>
            <a:r>
              <a:rPr lang="tr-TR" sz="2800" dirty="0">
                <a:latin typeface="Times New Roman" panose="02020603050405020304" pitchFamily="18" charset="0"/>
                <a:cs typeface="Times New Roman" panose="02020603050405020304" pitchFamily="18" charset="0"/>
              </a:rPr>
              <a:t>ve istenilen belgelerin neler olduğu.</a:t>
            </a:r>
          </a:p>
        </p:txBody>
      </p:sp>
      <p:sp>
        <p:nvSpPr>
          <p:cNvPr id="4"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İLÂNLARINDA BULUNMASI ZORUNLU HUSULAR</a:t>
            </a:r>
          </a:p>
        </p:txBody>
      </p:sp>
    </p:spTree>
    <p:extLst>
      <p:ext uri="{BB962C8B-B14F-4D97-AF65-F5344CB8AC3E}">
        <p14:creationId xmlns:p14="http://schemas.microsoft.com/office/powerpoint/2010/main" val="20349111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78301" y="1209951"/>
            <a:ext cx="11479237" cy="4616648"/>
          </a:xfrm>
          <a:prstGeom prst="rect">
            <a:avLst/>
          </a:prstGeom>
        </p:spPr>
        <p:txBody>
          <a:bodyPr wrap="square">
            <a:spAutoFit/>
          </a:bodyPr>
          <a:lstStyle/>
          <a:p>
            <a:pPr algn="just">
              <a:lnSpc>
                <a:spcPct val="150000"/>
              </a:lnSpc>
            </a:pPr>
            <a:r>
              <a:rPr lang="tr-TR" sz="2800" dirty="0">
                <a:latin typeface="Times New Roman" panose="02020603050405020304" pitchFamily="18" charset="0"/>
                <a:cs typeface="Times New Roman" panose="02020603050405020304" pitchFamily="18" charset="0"/>
              </a:rPr>
              <a:t>Yeterlik değerlendirmesinde uygulanacak kriterler.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İhalenin </a:t>
            </a:r>
            <a:r>
              <a:rPr lang="tr-TR" sz="2800" dirty="0">
                <a:latin typeface="Times New Roman" panose="02020603050405020304" pitchFamily="18" charset="0"/>
                <a:cs typeface="Times New Roman" panose="02020603050405020304" pitchFamily="18" charset="0"/>
              </a:rPr>
              <a:t>sadece yerli isteklilere açık olup olmadığı ve yerli istekliler lehine fiyat avantajı uygulanıp uygulanmayacağı.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hale </a:t>
            </a:r>
            <a:r>
              <a:rPr lang="tr-TR" sz="2800" dirty="0">
                <a:latin typeface="Times New Roman" panose="02020603050405020304" pitchFamily="18" charset="0"/>
                <a:cs typeface="Times New Roman" panose="02020603050405020304" pitchFamily="18" charset="0"/>
              </a:rPr>
              <a:t>dokümanının nerede görülebileceği ve hangi bedelle alınacağı.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t>
            </a:r>
            <a:r>
              <a:rPr lang="tr-TR" sz="2800" dirty="0">
                <a:latin typeface="Times New Roman" panose="02020603050405020304" pitchFamily="18" charset="0"/>
                <a:cs typeface="Times New Roman" panose="02020603050405020304" pitchFamily="18" charset="0"/>
              </a:rPr>
              <a:t>Değişik: 30/7/2003-4964/16 </a:t>
            </a:r>
            <a:r>
              <a:rPr lang="tr-TR" sz="2800" dirty="0" err="1">
                <a:latin typeface="Times New Roman" panose="02020603050405020304" pitchFamily="18" charset="0"/>
                <a:cs typeface="Times New Roman" panose="02020603050405020304" pitchFamily="18" charset="0"/>
              </a:rPr>
              <a:t>md.</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İhalenin </a:t>
            </a:r>
            <a:r>
              <a:rPr lang="tr-TR" sz="2800" dirty="0">
                <a:latin typeface="Times New Roman" panose="02020603050405020304" pitchFamily="18" charset="0"/>
                <a:cs typeface="Times New Roman" panose="02020603050405020304" pitchFamily="18" charset="0"/>
              </a:rPr>
              <a:t>nerede, hangi tarih ve saatte yapılacağı.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Tekliflerin </a:t>
            </a:r>
            <a:r>
              <a:rPr lang="tr-TR" sz="2800" dirty="0">
                <a:latin typeface="Times New Roman" panose="02020603050405020304" pitchFamily="18" charset="0"/>
                <a:cs typeface="Times New Roman" panose="02020603050405020304" pitchFamily="18" charset="0"/>
              </a:rPr>
              <a:t>ihale saatine kadar nereye verileceği. </a:t>
            </a:r>
            <a:endParaRPr lang="tr-TR" sz="2800" dirty="0" smtClean="0">
              <a:latin typeface="Times New Roman" panose="02020603050405020304" pitchFamily="18" charset="0"/>
              <a:cs typeface="Times New Roman" panose="02020603050405020304" pitchFamily="18" charset="0"/>
            </a:endParaRPr>
          </a:p>
        </p:txBody>
      </p:sp>
      <p:sp>
        <p:nvSpPr>
          <p:cNvPr id="3"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tr-TR" sz="2800" dirty="0">
                <a:latin typeface="Times New Roman" panose="02020603050405020304" pitchFamily="18" charset="0"/>
                <a:cs typeface="Times New Roman" panose="02020603050405020304" pitchFamily="18" charset="0"/>
              </a:rPr>
              <a:t>İHALE İLÂNLARINDA BULUNMASI ZORUNLU HUSULAR</a:t>
            </a:r>
          </a:p>
        </p:txBody>
      </p:sp>
    </p:spTree>
    <p:extLst>
      <p:ext uri="{BB962C8B-B14F-4D97-AF65-F5344CB8AC3E}">
        <p14:creationId xmlns:p14="http://schemas.microsoft.com/office/powerpoint/2010/main" val="209451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6099"/>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r>
              <a:rPr lang="tr-TR" sz="2800" dirty="0">
                <a:latin typeface="Times New Roman" panose="02020603050405020304" pitchFamily="18" charset="0"/>
                <a:cs typeface="Times New Roman" panose="02020603050405020304" pitchFamily="18" charset="0"/>
              </a:rPr>
              <a:t>İHALE İLÂNLARINDA BULUNMASI ZORUNLU HUSULAR</a:t>
            </a:r>
          </a:p>
        </p:txBody>
      </p:sp>
      <p:sp>
        <p:nvSpPr>
          <p:cNvPr id="3" name="Dikdörtgen 2"/>
          <p:cNvSpPr/>
          <p:nvPr/>
        </p:nvSpPr>
        <p:spPr>
          <a:xfrm>
            <a:off x="965982" y="1236007"/>
            <a:ext cx="10625796" cy="461664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Teklif ve sözleşme türü. </a:t>
            </a:r>
          </a:p>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(Değişik: 30/7/2003-4964/16 </a:t>
            </a:r>
            <a:r>
              <a:rPr lang="tr-TR" sz="2800" dirty="0" err="1">
                <a:latin typeface="Times New Roman" panose="02020603050405020304" pitchFamily="18" charset="0"/>
                <a:cs typeface="Times New Roman" panose="02020603050405020304" pitchFamily="18" charset="0"/>
              </a:rPr>
              <a:t>md.</a:t>
            </a:r>
            <a:r>
              <a:rPr lang="tr-TR" sz="2800" dirty="0">
                <a:latin typeface="Times New Roman" panose="02020603050405020304" pitchFamily="18" charset="0"/>
                <a:cs typeface="Times New Roman" panose="02020603050405020304" pitchFamily="18" charset="0"/>
              </a:rPr>
              <a:t>) Teklif edilen bedelin % 3'ünden az olmamak üzere, </a:t>
            </a:r>
            <a:r>
              <a:rPr lang="tr-TR" sz="2800" dirty="0" err="1">
                <a:latin typeface="Times New Roman" panose="02020603050405020304" pitchFamily="18" charset="0"/>
                <a:cs typeface="Times New Roman" panose="02020603050405020304" pitchFamily="18" charset="0"/>
              </a:rPr>
              <a:t>isteklice</a:t>
            </a:r>
            <a:r>
              <a:rPr lang="tr-TR" sz="2800" dirty="0">
                <a:latin typeface="Times New Roman" panose="02020603050405020304" pitchFamily="18" charset="0"/>
                <a:cs typeface="Times New Roman" panose="02020603050405020304" pitchFamily="18" charset="0"/>
              </a:rPr>
              <a:t> belirlenecek tutarda geçici teminat verileceği.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Tekliflerin </a:t>
            </a:r>
            <a:r>
              <a:rPr lang="tr-TR" sz="2800" dirty="0">
                <a:latin typeface="Times New Roman" panose="02020603050405020304" pitchFamily="18" charset="0"/>
                <a:cs typeface="Times New Roman" panose="02020603050405020304" pitchFamily="18" charset="0"/>
              </a:rPr>
              <a:t>geçerlilik süresi. </a:t>
            </a: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t>
            </a:r>
            <a:r>
              <a:rPr lang="tr-TR" sz="2800" dirty="0">
                <a:latin typeface="Times New Roman" panose="02020603050405020304" pitchFamily="18" charset="0"/>
                <a:cs typeface="Times New Roman" panose="02020603050405020304" pitchFamily="18" charset="0"/>
              </a:rPr>
              <a:t>Ek: 30/7/2003-4964/16 </a:t>
            </a:r>
            <a:r>
              <a:rPr lang="tr-TR" sz="2800" dirty="0" err="1">
                <a:latin typeface="Times New Roman" panose="02020603050405020304" pitchFamily="18" charset="0"/>
                <a:cs typeface="Times New Roman" panose="02020603050405020304" pitchFamily="18" charset="0"/>
              </a:rPr>
              <a:t>md.</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İhaleye </a:t>
            </a:r>
            <a:r>
              <a:rPr lang="tr-TR" sz="2800" dirty="0">
                <a:latin typeface="Times New Roman" panose="02020603050405020304" pitchFamily="18" charset="0"/>
                <a:cs typeface="Times New Roman" panose="02020603050405020304" pitchFamily="18" charset="0"/>
              </a:rPr>
              <a:t>konsorsiyumların teklif verip veremeyeceği.</a:t>
            </a:r>
          </a:p>
        </p:txBody>
      </p:sp>
    </p:spTree>
    <p:extLst>
      <p:ext uri="{BB962C8B-B14F-4D97-AF65-F5344CB8AC3E}">
        <p14:creationId xmlns:p14="http://schemas.microsoft.com/office/powerpoint/2010/main" val="38811496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618977" y="1125415"/>
            <a:ext cx="11240087" cy="5262979"/>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İlan </a:t>
            </a:r>
            <a:r>
              <a:rPr lang="tr-TR" sz="2800" dirty="0">
                <a:latin typeface="Times New Roman" panose="02020603050405020304" pitchFamily="18" charset="0"/>
                <a:cs typeface="Times New Roman" panose="02020603050405020304" pitchFamily="18" charset="0"/>
              </a:rPr>
              <a:t>yapıldıktan sonra ihale dokümanında </a:t>
            </a:r>
            <a:r>
              <a:rPr lang="tr-TR" sz="2800" dirty="0" smtClean="0">
                <a:latin typeface="Times New Roman" panose="02020603050405020304" pitchFamily="18" charset="0"/>
                <a:cs typeface="Times New Roman" panose="02020603050405020304" pitchFamily="18" charset="0"/>
              </a:rPr>
              <a:t>değişiklik </a:t>
            </a:r>
            <a:r>
              <a:rPr lang="tr-TR" sz="2800" dirty="0">
                <a:latin typeface="Times New Roman" panose="02020603050405020304" pitchFamily="18" charset="0"/>
                <a:cs typeface="Times New Roman" panose="02020603050405020304" pitchFamily="18" charset="0"/>
              </a:rPr>
              <a:t>yapılmaması esastır. </a:t>
            </a:r>
            <a:r>
              <a:rPr lang="tr-TR" sz="2800" dirty="0" smtClean="0">
                <a:latin typeface="Times New Roman" panose="02020603050405020304" pitchFamily="18" charset="0"/>
                <a:cs typeface="Times New Roman" panose="02020603050405020304" pitchFamily="18" charset="0"/>
              </a:rPr>
              <a:t>Değişiklik </a:t>
            </a:r>
            <a:r>
              <a:rPr lang="tr-TR" sz="2800" dirty="0">
                <a:latin typeface="Times New Roman" panose="02020603050405020304" pitchFamily="18" charset="0"/>
                <a:cs typeface="Times New Roman" panose="02020603050405020304" pitchFamily="18" charset="0"/>
              </a:rPr>
              <a:t>yapılması zorunlu olursa, bunu gerektiren sebep ve zorunluluklar bir tutanakla tespit edilerek önceki ilanlar geçersiz sayılır ve </a:t>
            </a:r>
            <a:r>
              <a:rPr lang="tr-TR" sz="2800" dirty="0" smtClean="0">
                <a:latin typeface="Times New Roman" panose="02020603050405020304" pitchFamily="18" charset="0"/>
                <a:cs typeface="Times New Roman" panose="02020603050405020304" pitchFamily="18" charset="0"/>
              </a:rPr>
              <a:t>iş </a:t>
            </a:r>
            <a:r>
              <a:rPr lang="tr-TR" sz="2800" dirty="0">
                <a:latin typeface="Times New Roman" panose="02020603050405020304" pitchFamily="18" charset="0"/>
                <a:cs typeface="Times New Roman" panose="02020603050405020304" pitchFamily="18" charset="0"/>
              </a:rPr>
              <a:t>yeniden aynı </a:t>
            </a:r>
            <a:r>
              <a:rPr lang="tr-TR" sz="2800" dirty="0" smtClean="0">
                <a:latin typeface="Times New Roman" panose="02020603050405020304" pitchFamily="18" charset="0"/>
                <a:cs typeface="Times New Roman" panose="02020603050405020304" pitchFamily="18" charset="0"/>
              </a:rPr>
              <a:t>şekilde </a:t>
            </a:r>
            <a:r>
              <a:rPr lang="tr-TR" sz="2800" dirty="0">
                <a:latin typeface="Times New Roman" panose="02020603050405020304" pitchFamily="18" charset="0"/>
                <a:cs typeface="Times New Roman" panose="02020603050405020304" pitchFamily="18" charset="0"/>
              </a:rPr>
              <a:t>ilan olunur.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Ancak</a:t>
            </a:r>
            <a:r>
              <a:rPr lang="tr-TR" sz="2800" dirty="0">
                <a:latin typeface="Times New Roman" panose="02020603050405020304" pitchFamily="18" charset="0"/>
                <a:cs typeface="Times New Roman" panose="02020603050405020304" pitchFamily="18" charset="0"/>
              </a:rPr>
              <a:t>, ilan yapıldıktan sonra, tekliflerin hazırlanmasını veya </a:t>
            </a:r>
            <a:r>
              <a:rPr lang="tr-TR" sz="2800" dirty="0" smtClean="0">
                <a:latin typeface="Times New Roman" panose="02020603050405020304" pitchFamily="18" charset="0"/>
                <a:cs typeface="Times New Roman" panose="02020603050405020304" pitchFamily="18" charset="0"/>
              </a:rPr>
              <a:t>işin gerçekleştirilmesini </a:t>
            </a:r>
            <a:r>
              <a:rPr lang="tr-TR" sz="2800" dirty="0">
                <a:latin typeface="Times New Roman" panose="02020603050405020304" pitchFamily="18" charset="0"/>
                <a:cs typeface="Times New Roman" panose="02020603050405020304" pitchFamily="18" charset="0"/>
              </a:rPr>
              <a:t>etkileyebilecek maddi veya teknik hatalar veya eksikliklerin idarece tespit edilmesi veya isteklilerce yazılı olarak bildirilmesi halinde, ihale dokümanında </a:t>
            </a:r>
            <a:r>
              <a:rPr lang="tr-TR" sz="2800" dirty="0" smtClean="0">
                <a:latin typeface="Times New Roman" panose="02020603050405020304" pitchFamily="18" charset="0"/>
                <a:cs typeface="Times New Roman" panose="02020603050405020304" pitchFamily="18" charset="0"/>
              </a:rPr>
              <a:t>değişiklikler </a:t>
            </a:r>
            <a:r>
              <a:rPr lang="tr-TR" sz="2800" dirty="0">
                <a:latin typeface="Times New Roman" panose="02020603050405020304" pitchFamily="18" charset="0"/>
                <a:cs typeface="Times New Roman" panose="02020603050405020304" pitchFamily="18" charset="0"/>
              </a:rPr>
              <a:t>yapılabilir. </a:t>
            </a:r>
          </a:p>
        </p:txBody>
      </p:sp>
      <p:sp>
        <p:nvSpPr>
          <p:cNvPr id="4"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DOKÜMANINDA DEĞİŞİKLİK VEYA AÇIKLAMA YAPILMASI</a:t>
            </a:r>
          </a:p>
        </p:txBody>
      </p:sp>
    </p:spTree>
    <p:extLst>
      <p:ext uri="{BB962C8B-B14F-4D97-AF65-F5344CB8AC3E}">
        <p14:creationId xmlns:p14="http://schemas.microsoft.com/office/powerpoint/2010/main" val="7652640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 DOKÜMANINDA DEĞİŞİKLİK VEYA AÇIKLAMA YAPILMASI</a:t>
            </a:r>
          </a:p>
        </p:txBody>
      </p:sp>
      <p:sp>
        <p:nvSpPr>
          <p:cNvPr id="3" name="Dikdörtgen 2"/>
          <p:cNvSpPr/>
          <p:nvPr/>
        </p:nvSpPr>
        <p:spPr>
          <a:xfrm>
            <a:off x="715107" y="1406773"/>
            <a:ext cx="10649243" cy="2677656"/>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Yapılan bu değişikliklere ilişkin ihale dokümanının bağlayıcı bir parçası olan </a:t>
            </a:r>
            <a:r>
              <a:rPr lang="tr-TR" sz="2800" b="1" u="sng" dirty="0">
                <a:latin typeface="Times New Roman" panose="02020603050405020304" pitchFamily="18" charset="0"/>
                <a:cs typeface="Times New Roman" panose="02020603050405020304" pitchFamily="18" charset="0"/>
              </a:rPr>
              <a:t>zeyilname</a:t>
            </a:r>
            <a:r>
              <a:rPr lang="tr-TR" sz="2800" dirty="0">
                <a:latin typeface="Times New Roman" panose="02020603050405020304" pitchFamily="18" charset="0"/>
                <a:cs typeface="Times New Roman" panose="02020603050405020304" pitchFamily="18" charset="0"/>
              </a:rPr>
              <a:t>, </a:t>
            </a:r>
            <a:r>
              <a:rPr lang="tr-TR" sz="2800" b="1" u="sng" dirty="0">
                <a:latin typeface="Times New Roman" panose="02020603050405020304" pitchFamily="18" charset="0"/>
                <a:cs typeface="Times New Roman" panose="02020603050405020304" pitchFamily="18" charset="0"/>
              </a:rPr>
              <a:t>son teklif verme günüden en az on gün öncesinde</a:t>
            </a:r>
            <a:r>
              <a:rPr lang="tr-TR" sz="2800" dirty="0">
                <a:latin typeface="Times New Roman" panose="02020603050405020304" pitchFamily="18" charset="0"/>
                <a:cs typeface="Times New Roman" panose="02020603050405020304" pitchFamily="18" charset="0"/>
              </a:rPr>
              <a:t> bilgi sahibi olmalarını temin edecek </a:t>
            </a:r>
            <a:r>
              <a:rPr lang="tr-TR" sz="2800" dirty="0" smtClean="0">
                <a:latin typeface="Times New Roman" panose="02020603050405020304" pitchFamily="18" charset="0"/>
                <a:cs typeface="Times New Roman" panose="02020603050405020304" pitchFamily="18" charset="0"/>
              </a:rPr>
              <a:t>şekilde </a:t>
            </a:r>
            <a:r>
              <a:rPr lang="tr-TR" sz="2800" b="1" u="sng" dirty="0">
                <a:latin typeface="Times New Roman" panose="02020603050405020304" pitchFamily="18" charset="0"/>
                <a:cs typeface="Times New Roman" panose="02020603050405020304" pitchFamily="18" charset="0"/>
              </a:rPr>
              <a:t>ihale dokümanı alanların tamamına gönderilir.</a:t>
            </a:r>
          </a:p>
        </p:txBody>
      </p:sp>
    </p:spTree>
    <p:extLst>
      <p:ext uri="{BB962C8B-B14F-4D97-AF65-F5344CB8AC3E}">
        <p14:creationId xmlns:p14="http://schemas.microsoft.com/office/powerpoint/2010/main" val="39458094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64235" y="906976"/>
            <a:ext cx="10991556"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Teklif mektubu ve geçici teminat da dahil olmak üzere ihaleye katılabilme </a:t>
            </a:r>
            <a:r>
              <a:rPr lang="tr-TR" sz="2800" dirty="0" smtClean="0">
                <a:latin typeface="Times New Roman" panose="02020603050405020304" pitchFamily="18" charset="0"/>
                <a:cs typeface="Times New Roman" panose="02020603050405020304" pitchFamily="18" charset="0"/>
              </a:rPr>
              <a:t>şartı </a:t>
            </a:r>
            <a:r>
              <a:rPr lang="tr-TR" sz="2800" dirty="0">
                <a:latin typeface="Times New Roman" panose="02020603050405020304" pitchFamily="18" charset="0"/>
                <a:cs typeface="Times New Roman" panose="02020603050405020304" pitchFamily="18" charset="0"/>
              </a:rPr>
              <a:t>olarak istenilen bütün belgeler bir zarfa konulur. Zarfın üzerine isteklinin adı, soyadı veya ticaret unvanı, tebligata esas açık adresi, teklifin hangi </a:t>
            </a:r>
            <a:r>
              <a:rPr lang="tr-TR" sz="2800" dirty="0" smtClean="0">
                <a:latin typeface="Times New Roman" panose="02020603050405020304" pitchFamily="18" charset="0"/>
                <a:cs typeface="Times New Roman" panose="02020603050405020304" pitchFamily="18" charset="0"/>
              </a:rPr>
              <a:t>işe </a:t>
            </a:r>
            <a:r>
              <a:rPr lang="tr-TR" sz="2800" dirty="0">
                <a:latin typeface="Times New Roman" panose="02020603050405020304" pitchFamily="18" charset="0"/>
                <a:cs typeface="Times New Roman" panose="02020603050405020304" pitchFamily="18" charset="0"/>
              </a:rPr>
              <a:t>ait olduğu ve ihaleyi yapan idarenin açık adresi yazılır. Zarfın </a:t>
            </a:r>
            <a:r>
              <a:rPr lang="tr-TR" sz="2800" dirty="0" smtClean="0">
                <a:latin typeface="Times New Roman" panose="02020603050405020304" pitchFamily="18" charset="0"/>
                <a:cs typeface="Times New Roman" panose="02020603050405020304" pitchFamily="18" charset="0"/>
              </a:rPr>
              <a:t>yapıştırılan </a:t>
            </a:r>
            <a:r>
              <a:rPr lang="tr-TR" sz="2800" dirty="0">
                <a:latin typeface="Times New Roman" panose="02020603050405020304" pitchFamily="18" charset="0"/>
                <a:cs typeface="Times New Roman" panose="02020603050405020304" pitchFamily="18" charset="0"/>
              </a:rPr>
              <a:t>yeri istekli tarafından imzalanır ve mühürlenir.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Teklifler </a:t>
            </a:r>
            <a:r>
              <a:rPr lang="tr-TR" sz="2800" dirty="0">
                <a:latin typeface="Times New Roman" panose="02020603050405020304" pitchFamily="18" charset="0"/>
                <a:cs typeface="Times New Roman" panose="02020603050405020304" pitchFamily="18" charset="0"/>
              </a:rPr>
              <a:t>ihale dokümanında belirtilen ihale saatine kadar sıra numaralı alındılar </a:t>
            </a:r>
            <a:r>
              <a:rPr lang="tr-TR" sz="2800" dirty="0" smtClean="0">
                <a:latin typeface="Times New Roman" panose="02020603050405020304" pitchFamily="18" charset="0"/>
                <a:cs typeface="Times New Roman" panose="02020603050405020304" pitchFamily="18" charset="0"/>
              </a:rPr>
              <a:t>karşılığında </a:t>
            </a:r>
            <a:r>
              <a:rPr lang="tr-TR" sz="2800" dirty="0">
                <a:latin typeface="Times New Roman" panose="02020603050405020304" pitchFamily="18" charset="0"/>
                <a:cs typeface="Times New Roman" panose="02020603050405020304" pitchFamily="18" charset="0"/>
              </a:rPr>
              <a:t>idareye verilir. Bu saatten sonra verilen teklifler kabul edilemez ve açılmaksızın iade edilir. </a:t>
            </a:r>
          </a:p>
        </p:txBody>
      </p:sp>
      <p:sp>
        <p:nvSpPr>
          <p:cNvPr id="4"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TEKLİFLERİN HAZIRLANMASI VE SUNULMASI </a:t>
            </a:r>
          </a:p>
        </p:txBody>
      </p:sp>
    </p:spTree>
    <p:extLst>
      <p:ext uri="{BB962C8B-B14F-4D97-AF65-F5344CB8AC3E}">
        <p14:creationId xmlns:p14="http://schemas.microsoft.com/office/powerpoint/2010/main" val="7906403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TEKLİFLERİN HAZIRLANMASI VE SUNULMASI </a:t>
            </a:r>
          </a:p>
        </p:txBody>
      </p:sp>
      <p:sp>
        <p:nvSpPr>
          <p:cNvPr id="3" name="Dikdörtgen 2"/>
          <p:cNvSpPr/>
          <p:nvPr/>
        </p:nvSpPr>
        <p:spPr>
          <a:xfrm>
            <a:off x="792479" y="1195754"/>
            <a:ext cx="10494499" cy="461664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Teklifler iadeli taahhütlü olarak da gönderilebilir. Posta ile gönderilecek tekliflerin ihale dokümanında belirtilen ihale saatine kadar idareye </a:t>
            </a:r>
            <a:r>
              <a:rPr lang="tr-TR" sz="2800" dirty="0" smtClean="0">
                <a:latin typeface="Times New Roman" panose="02020603050405020304" pitchFamily="18" charset="0"/>
                <a:cs typeface="Times New Roman" panose="02020603050405020304" pitchFamily="18" charset="0"/>
              </a:rPr>
              <a:t>ulaşması şarttır</a:t>
            </a:r>
            <a:r>
              <a:rPr lang="tr-TR" sz="2800" dirty="0">
                <a:latin typeface="Times New Roman" panose="02020603050405020304" pitchFamily="18" charset="0"/>
                <a:cs typeface="Times New Roman" panose="02020603050405020304" pitchFamily="18" charset="0"/>
              </a:rPr>
              <a:t>. Postadaki gecikme nedeniyle </a:t>
            </a:r>
            <a:r>
              <a:rPr lang="tr-TR" sz="2800" dirty="0" smtClean="0">
                <a:latin typeface="Times New Roman" panose="02020603050405020304" pitchFamily="18" charset="0"/>
                <a:cs typeface="Times New Roman" panose="02020603050405020304" pitchFamily="18" charset="0"/>
              </a:rPr>
              <a:t>işleme </a:t>
            </a:r>
            <a:r>
              <a:rPr lang="tr-TR" sz="2800" dirty="0">
                <a:latin typeface="Times New Roman" panose="02020603050405020304" pitchFamily="18" charset="0"/>
                <a:cs typeface="Times New Roman" panose="02020603050405020304" pitchFamily="18" charset="0"/>
              </a:rPr>
              <a:t>konulmayacak olan tekliflerin </a:t>
            </a:r>
            <a:r>
              <a:rPr lang="tr-TR" sz="2800" dirty="0" smtClean="0">
                <a:latin typeface="Times New Roman" panose="02020603050405020304" pitchFamily="18" charset="0"/>
                <a:cs typeface="Times New Roman" panose="02020603050405020304" pitchFamily="18" charset="0"/>
              </a:rPr>
              <a:t>alınış </a:t>
            </a:r>
            <a:r>
              <a:rPr lang="tr-TR" sz="2800" dirty="0">
                <a:latin typeface="Times New Roman" panose="02020603050405020304" pitchFamily="18" charset="0"/>
                <a:cs typeface="Times New Roman" panose="02020603050405020304" pitchFamily="18" charset="0"/>
              </a:rPr>
              <a:t>zamanı bir tutanakla tespit edilir. </a:t>
            </a: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Verilen </a:t>
            </a:r>
            <a:r>
              <a:rPr lang="tr-TR" sz="2800" dirty="0">
                <a:latin typeface="Times New Roman" panose="02020603050405020304" pitchFamily="18" charset="0"/>
                <a:cs typeface="Times New Roman" panose="02020603050405020304" pitchFamily="18" charset="0"/>
              </a:rPr>
              <a:t>teklifler, zeyilname hali hariç, herhangi bir sebeple geri alınamaz ve </a:t>
            </a:r>
            <a:r>
              <a:rPr lang="tr-TR" sz="2800" dirty="0" smtClean="0">
                <a:latin typeface="Times New Roman" panose="02020603050405020304" pitchFamily="18" charset="0"/>
                <a:cs typeface="Times New Roman" panose="02020603050405020304" pitchFamily="18" charset="0"/>
              </a:rPr>
              <a:t>değiştirilemez.</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97423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45588" y="1674056"/>
            <a:ext cx="10241280" cy="324653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a:latin typeface="Times New Roman" panose="02020603050405020304" pitchFamily="18" charset="0"/>
                <a:cs typeface="Times New Roman" panose="02020603050405020304" pitchFamily="18" charset="0"/>
              </a:rPr>
              <a:t>Tekliflerin geçerlilik süresi ihale dokümanında belirtilir</a:t>
            </a:r>
            <a:r>
              <a:rPr lang="tr-TR" sz="2800" dirty="0">
                <a:latin typeface="Times New Roman" panose="02020603050405020304" pitchFamily="18" charset="0"/>
                <a:cs typeface="Times New Roman" panose="02020603050405020304" pitchFamily="18" charset="0"/>
              </a:rPr>
              <a:t>. idarece ihtiyaç duyulması halinde bu süre, teklif ve </a:t>
            </a:r>
            <a:r>
              <a:rPr lang="tr-TR" sz="2800" dirty="0" smtClean="0">
                <a:latin typeface="Times New Roman" panose="02020603050405020304" pitchFamily="18" charset="0"/>
                <a:cs typeface="Times New Roman" panose="02020603050405020304" pitchFamily="18" charset="0"/>
              </a:rPr>
              <a:t>sözleşme koşulları değiştirilmemek </a:t>
            </a:r>
            <a:r>
              <a:rPr lang="tr-TR" sz="2800" dirty="0">
                <a:latin typeface="Times New Roman" panose="02020603050405020304" pitchFamily="18" charset="0"/>
                <a:cs typeface="Times New Roman" panose="02020603050405020304" pitchFamily="18" charset="0"/>
              </a:rPr>
              <a:t>ve isteklinin kabulü kaydıyla, en fazla ihale dokümanında belirtilen teklif geçerlilik süresi kadar uzatılabilir. </a:t>
            </a:r>
          </a:p>
        </p:txBody>
      </p:sp>
      <p:sp>
        <p:nvSpPr>
          <p:cNvPr id="4"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TEKLİFLERİN GEÇERLİLİK SÜRESİ</a:t>
            </a:r>
          </a:p>
        </p:txBody>
      </p:sp>
    </p:spTree>
    <p:extLst>
      <p:ext uri="{BB962C8B-B14F-4D97-AF65-F5344CB8AC3E}">
        <p14:creationId xmlns:p14="http://schemas.microsoft.com/office/powerpoint/2010/main" val="34113271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886265" y="1561514"/>
            <a:ext cx="10424160" cy="2677656"/>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smtClean="0">
                <a:latin typeface="Times New Roman" panose="02020603050405020304" pitchFamily="18" charset="0"/>
                <a:cs typeface="Times New Roman" panose="02020603050405020304" pitchFamily="18" charset="0"/>
              </a:rPr>
              <a:t>İhalelerde</a:t>
            </a:r>
            <a:r>
              <a:rPr lang="tr-TR" sz="2800" b="1" u="sng" dirty="0">
                <a:latin typeface="Times New Roman" panose="02020603050405020304" pitchFamily="18" charset="0"/>
                <a:cs typeface="Times New Roman" panose="02020603050405020304" pitchFamily="18" charset="0"/>
              </a:rPr>
              <a:t>, teklif edilen bedelin % 3'ünden az olmamak üzere, istekli tarafından verilecek tutarda geçici teminat alınır</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dokümanında belirtilmesi </a:t>
            </a:r>
            <a:r>
              <a:rPr lang="tr-TR" sz="2800" dirty="0" smtClean="0">
                <a:latin typeface="Times New Roman" panose="02020603050405020304" pitchFamily="18" charset="0"/>
                <a:cs typeface="Times New Roman" panose="02020603050405020304" pitchFamily="18" charset="0"/>
              </a:rPr>
              <a:t>şartıyla</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danışmanlık </a:t>
            </a:r>
            <a:r>
              <a:rPr lang="tr-TR" sz="2800" dirty="0">
                <a:latin typeface="Times New Roman" panose="02020603050405020304" pitchFamily="18" charset="0"/>
                <a:cs typeface="Times New Roman" panose="02020603050405020304" pitchFamily="18" charset="0"/>
              </a:rPr>
              <a:t>hizmeti ihalelerinde geçici teminat alınması zorunlu değildir.</a:t>
            </a:r>
          </a:p>
        </p:txBody>
      </p:sp>
      <p:sp>
        <p:nvSpPr>
          <p:cNvPr id="4"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GEÇİCİ TEMİNAT</a:t>
            </a:r>
          </a:p>
        </p:txBody>
      </p:sp>
    </p:spTree>
    <p:extLst>
      <p:ext uri="{BB962C8B-B14F-4D97-AF65-F5344CB8AC3E}">
        <p14:creationId xmlns:p14="http://schemas.microsoft.com/office/powerpoint/2010/main" val="16264460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87791" y="1308294"/>
            <a:ext cx="10227212" cy="324653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Tedavüldeki Türk Parası.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Bankalar </a:t>
            </a:r>
            <a:r>
              <a:rPr lang="tr-TR" sz="2800" dirty="0">
                <a:latin typeface="Times New Roman" panose="02020603050405020304" pitchFamily="18" charset="0"/>
                <a:cs typeface="Times New Roman" panose="02020603050405020304" pitchFamily="18" charset="0"/>
              </a:rPr>
              <a:t>ve özel finans kurumları tarafından verilen teminat mektupları.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Hazine Müsteşarlığınca </a:t>
            </a:r>
            <a:r>
              <a:rPr lang="tr-TR" sz="2800" dirty="0">
                <a:latin typeface="Times New Roman" panose="02020603050405020304" pitchFamily="18" charset="0"/>
                <a:cs typeface="Times New Roman" panose="02020603050405020304" pitchFamily="18" charset="0"/>
              </a:rPr>
              <a:t>ihraç edilen Devlet </a:t>
            </a:r>
            <a:r>
              <a:rPr lang="tr-TR" sz="2800" dirty="0" smtClean="0">
                <a:latin typeface="Times New Roman" panose="02020603050405020304" pitchFamily="18" charset="0"/>
                <a:cs typeface="Times New Roman" panose="02020603050405020304" pitchFamily="18" charset="0"/>
              </a:rPr>
              <a:t>iç </a:t>
            </a:r>
            <a:r>
              <a:rPr lang="tr-TR" sz="2800" dirty="0">
                <a:latin typeface="Times New Roman" panose="02020603050405020304" pitchFamily="18" charset="0"/>
                <a:cs typeface="Times New Roman" panose="02020603050405020304" pitchFamily="18" charset="0"/>
              </a:rPr>
              <a:t>Borçlanma Senetleri ve bu senetler yerine düzenlenen </a:t>
            </a:r>
            <a:r>
              <a:rPr lang="tr-TR" sz="2800" dirty="0" smtClean="0">
                <a:latin typeface="Times New Roman" panose="02020603050405020304" pitchFamily="18" charset="0"/>
                <a:cs typeface="Times New Roman" panose="02020603050405020304" pitchFamily="18" charset="0"/>
              </a:rPr>
              <a:t>belgeler.</a:t>
            </a:r>
            <a:endParaRPr lang="tr-TR" sz="2800" dirty="0">
              <a:latin typeface="Times New Roman" panose="02020603050405020304" pitchFamily="18" charset="0"/>
              <a:cs typeface="Times New Roman" panose="02020603050405020304" pitchFamily="18" charset="0"/>
            </a:endParaRPr>
          </a:p>
        </p:txBody>
      </p:sp>
      <p:sp>
        <p:nvSpPr>
          <p:cNvPr id="4"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TEMİNAT OLARAK KABUL EDİLECEK DEĞERLER </a:t>
            </a:r>
          </a:p>
        </p:txBody>
      </p:sp>
    </p:spTree>
    <p:extLst>
      <p:ext uri="{BB962C8B-B14F-4D97-AF65-F5344CB8AC3E}">
        <p14:creationId xmlns:p14="http://schemas.microsoft.com/office/powerpoint/2010/main" val="1681690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90843" y="1083213"/>
            <a:ext cx="10550769" cy="5185522"/>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Teklifler ihale dokümanında belirtilen ihale saatine kadar idareye verilir.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komisyonunca ihale dokümanında belirtilen saatte kaç teklif </a:t>
            </a:r>
            <a:r>
              <a:rPr lang="tr-TR" sz="2800" dirty="0" smtClean="0">
                <a:latin typeface="Times New Roman" panose="02020603050405020304" pitchFamily="18" charset="0"/>
                <a:cs typeface="Times New Roman" panose="02020603050405020304" pitchFamily="18" charset="0"/>
              </a:rPr>
              <a:t>verilmiş </a:t>
            </a:r>
            <a:r>
              <a:rPr lang="tr-TR" sz="2800" dirty="0">
                <a:latin typeface="Times New Roman" panose="02020603050405020304" pitchFamily="18" charset="0"/>
                <a:cs typeface="Times New Roman" panose="02020603050405020304" pitchFamily="18" charset="0"/>
              </a:rPr>
              <a:t>olduğu bir tutanakla tespit edilerek, hazır bulunanlara duyurulur ve hemen ihaleye </a:t>
            </a:r>
            <a:r>
              <a:rPr lang="tr-TR" sz="2800" dirty="0" smtClean="0">
                <a:latin typeface="Times New Roman" panose="02020603050405020304" pitchFamily="18" charset="0"/>
                <a:cs typeface="Times New Roman" panose="02020603050405020304" pitchFamily="18" charset="0"/>
              </a:rPr>
              <a:t>başlanır</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komisyonu teklif zarflarını </a:t>
            </a:r>
            <a:r>
              <a:rPr lang="tr-TR" sz="2800" dirty="0" smtClean="0">
                <a:latin typeface="Times New Roman" panose="02020603050405020304" pitchFamily="18" charset="0"/>
                <a:cs typeface="Times New Roman" panose="02020603050405020304" pitchFamily="18" charset="0"/>
              </a:rPr>
              <a:t>alınış </a:t>
            </a:r>
            <a:r>
              <a:rPr lang="tr-TR" sz="2800" dirty="0">
                <a:latin typeface="Times New Roman" panose="02020603050405020304" pitchFamily="18" charset="0"/>
                <a:cs typeface="Times New Roman" panose="02020603050405020304" pitchFamily="18" charset="0"/>
              </a:rPr>
              <a:t>sırasına göre inceler. 30.maddenin birinci fıkrasına uygun olmayan zarflar bir tutanak ile belirlenerek değerlendirmeye alınmaz. Zarflar isteklilerle birlikte hazır bulunanlar önünde </a:t>
            </a:r>
            <a:r>
              <a:rPr lang="tr-TR" sz="2800" dirty="0" smtClean="0">
                <a:latin typeface="Times New Roman" panose="02020603050405020304" pitchFamily="18" charset="0"/>
                <a:cs typeface="Times New Roman" panose="02020603050405020304" pitchFamily="18" charset="0"/>
              </a:rPr>
              <a:t>alınış </a:t>
            </a:r>
            <a:r>
              <a:rPr lang="tr-TR" sz="2800" dirty="0">
                <a:latin typeface="Times New Roman" panose="02020603050405020304" pitchFamily="18" charset="0"/>
                <a:cs typeface="Times New Roman" panose="02020603050405020304" pitchFamily="18" charset="0"/>
              </a:rPr>
              <a:t>sırasına göre açılır.</a:t>
            </a:r>
          </a:p>
        </p:txBody>
      </p:sp>
      <p:sp>
        <p:nvSpPr>
          <p:cNvPr id="4"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TEKLİFLERİN ALINMASI VE AÇILMASI</a:t>
            </a:r>
          </a:p>
        </p:txBody>
      </p:sp>
    </p:spTree>
    <p:extLst>
      <p:ext uri="{BB962C8B-B14F-4D97-AF65-F5344CB8AC3E}">
        <p14:creationId xmlns:p14="http://schemas.microsoft.com/office/powerpoint/2010/main" val="26295499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23667" y="948690"/>
            <a:ext cx="10832124"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İsteklilerin </a:t>
            </a:r>
            <a:r>
              <a:rPr lang="tr-TR" sz="2800" dirty="0">
                <a:latin typeface="Times New Roman" panose="02020603050405020304" pitchFamily="18" charset="0"/>
                <a:cs typeface="Times New Roman" panose="02020603050405020304" pitchFamily="18" charset="0"/>
              </a:rPr>
              <a:t>belgelerinin eksik olup olmadığı ve teklif mektubu ile geçici teminatlarının uygun olup olmadığı kontrol edilir. Belgeleri eksik veya teklif mektubu ile geçici teminatı usulüne uygun olmayan istekliler tutanakla tespit edilir. </a:t>
            </a:r>
            <a:r>
              <a:rPr lang="tr-TR" sz="2800" dirty="0" smtClean="0">
                <a:latin typeface="Times New Roman" panose="02020603050405020304" pitchFamily="18" charset="0"/>
                <a:cs typeface="Times New Roman" panose="02020603050405020304" pitchFamily="18" charset="0"/>
              </a:rPr>
              <a:t>İstekliler </a:t>
            </a:r>
            <a:r>
              <a:rPr lang="tr-TR" sz="2800" dirty="0">
                <a:latin typeface="Times New Roman" panose="02020603050405020304" pitchFamily="18" charset="0"/>
                <a:cs typeface="Times New Roman" panose="02020603050405020304" pitchFamily="18" charset="0"/>
              </a:rPr>
              <a:t>ile teklif fiyatları ve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 tutarı açıklanır. Bu </a:t>
            </a:r>
            <a:r>
              <a:rPr lang="tr-TR" sz="2800" dirty="0" smtClean="0">
                <a:latin typeface="Times New Roman" panose="02020603050405020304" pitchFamily="18" charset="0"/>
                <a:cs typeface="Times New Roman" panose="02020603050405020304" pitchFamily="18" charset="0"/>
              </a:rPr>
              <a:t>işlemlere ilişkin </a:t>
            </a:r>
            <a:r>
              <a:rPr lang="tr-TR" sz="2800" dirty="0">
                <a:latin typeface="Times New Roman" panose="02020603050405020304" pitchFamily="18" charset="0"/>
                <a:cs typeface="Times New Roman" panose="02020603050405020304" pitchFamily="18" charset="0"/>
              </a:rPr>
              <a:t>hazırlanan tutanak ihale komisyonunca imzalanır. Bu </a:t>
            </a:r>
            <a:r>
              <a:rPr lang="tr-TR" sz="2800" dirty="0" smtClean="0">
                <a:latin typeface="Times New Roman" panose="02020603050405020304" pitchFamily="18" charset="0"/>
                <a:cs typeface="Times New Roman" panose="02020603050405020304" pitchFamily="18" charset="0"/>
              </a:rPr>
              <a:t>aşamada</a:t>
            </a:r>
            <a:r>
              <a:rPr lang="tr-TR" sz="2800" dirty="0">
                <a:latin typeface="Times New Roman" panose="02020603050405020304" pitchFamily="18" charset="0"/>
                <a:cs typeface="Times New Roman" panose="02020603050405020304" pitchFamily="18" charset="0"/>
              </a:rPr>
              <a:t>; hiçbir teklifin reddine veya kabulüne karar verilmez, teklifi </a:t>
            </a:r>
            <a:r>
              <a:rPr lang="tr-TR" sz="2800" dirty="0" smtClean="0">
                <a:latin typeface="Times New Roman" panose="02020603050405020304" pitchFamily="18" charset="0"/>
                <a:cs typeface="Times New Roman" panose="02020603050405020304" pitchFamily="18" charset="0"/>
              </a:rPr>
              <a:t>oluşturan </a:t>
            </a:r>
            <a:r>
              <a:rPr lang="tr-TR" sz="2800" dirty="0">
                <a:latin typeface="Times New Roman" panose="02020603050405020304" pitchFamily="18" charset="0"/>
                <a:cs typeface="Times New Roman" panose="02020603050405020304" pitchFamily="18" charset="0"/>
              </a:rPr>
              <a:t>belgeler düzeltilemez ve tamamlanamaz. Teklifler ihale komisyonunca hemen değerlendirilmek üzere oturum kapatılır.</a:t>
            </a:r>
          </a:p>
        </p:txBody>
      </p:sp>
      <p:sp>
        <p:nvSpPr>
          <p:cNvPr id="3" name="Rectangle 1"/>
          <p:cNvSpPr/>
          <p:nvPr/>
        </p:nvSpPr>
        <p:spPr>
          <a:xfrm>
            <a:off x="0" y="6099"/>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TEKLİFLERİN ALINMASI VE AÇILMASI</a:t>
            </a:r>
          </a:p>
        </p:txBody>
      </p:sp>
    </p:spTree>
    <p:extLst>
      <p:ext uri="{BB962C8B-B14F-4D97-AF65-F5344CB8AC3E}">
        <p14:creationId xmlns:p14="http://schemas.microsoft.com/office/powerpoint/2010/main" val="6968515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97058" y="1547445"/>
            <a:ext cx="11085341" cy="324653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smtClean="0">
                <a:latin typeface="Times New Roman" panose="02020603050405020304" pitchFamily="18" charset="0"/>
                <a:cs typeface="Times New Roman" panose="02020603050405020304" pitchFamily="18" charset="0"/>
              </a:rPr>
              <a:t>İhale </a:t>
            </a:r>
            <a:r>
              <a:rPr lang="tr-TR" sz="2800" b="1" u="sng" dirty="0">
                <a:latin typeface="Times New Roman" panose="02020603050405020304" pitchFamily="18" charset="0"/>
                <a:cs typeface="Times New Roman" panose="02020603050405020304" pitchFamily="18" charset="0"/>
              </a:rPr>
              <a:t>komisyonu verilen teklifleri değerlendirdikten sonra, diğer tekliflere veya idarenin tespit ettiği </a:t>
            </a:r>
            <a:r>
              <a:rPr lang="tr-TR" sz="2800" b="1" u="sng" dirty="0" smtClean="0">
                <a:latin typeface="Times New Roman" panose="02020603050405020304" pitchFamily="18" charset="0"/>
                <a:cs typeface="Times New Roman" panose="02020603050405020304" pitchFamily="18" charset="0"/>
              </a:rPr>
              <a:t>yaklaşık </a:t>
            </a:r>
            <a:r>
              <a:rPr lang="tr-TR" sz="2800" b="1" u="sng" dirty="0">
                <a:latin typeface="Times New Roman" panose="02020603050405020304" pitchFamily="18" charset="0"/>
                <a:cs typeface="Times New Roman" panose="02020603050405020304" pitchFamily="18" charset="0"/>
              </a:rPr>
              <a:t>maliyete göre teklif fiyatı </a:t>
            </a:r>
            <a:r>
              <a:rPr lang="tr-TR" sz="2800" b="1" u="sng" dirty="0" smtClean="0">
                <a:latin typeface="Times New Roman" panose="02020603050405020304" pitchFamily="18" charset="0"/>
                <a:cs typeface="Times New Roman" panose="02020603050405020304" pitchFamily="18" charset="0"/>
              </a:rPr>
              <a:t>aşırı düşük </a:t>
            </a:r>
            <a:r>
              <a:rPr lang="tr-TR" sz="2800" b="1" u="sng" dirty="0">
                <a:latin typeface="Times New Roman" panose="02020603050405020304" pitchFamily="18" charset="0"/>
                <a:cs typeface="Times New Roman" panose="02020603050405020304" pitchFamily="18" charset="0"/>
              </a:rPr>
              <a:t>olanları tespit eder. Bu teklifleri reddetmeden önce, belirlediği süre içinde teklif sahiplerinden teklifte önemli olduğunu tespit ettiği </a:t>
            </a:r>
            <a:r>
              <a:rPr lang="tr-TR" sz="2800" b="1" u="sng" dirty="0" smtClean="0">
                <a:latin typeface="Times New Roman" panose="02020603050405020304" pitchFamily="18" charset="0"/>
                <a:cs typeface="Times New Roman" panose="02020603050405020304" pitchFamily="18" charset="0"/>
              </a:rPr>
              <a:t>bileşenler </a:t>
            </a:r>
            <a:r>
              <a:rPr lang="tr-TR" sz="2800" b="1" u="sng" dirty="0">
                <a:latin typeface="Times New Roman" panose="02020603050405020304" pitchFamily="18" charset="0"/>
                <a:cs typeface="Times New Roman" panose="02020603050405020304" pitchFamily="18" charset="0"/>
              </a:rPr>
              <a:t>ile ilgili ayrıntıları yazılı olarak ister. </a:t>
            </a:r>
            <a:endParaRPr lang="tr-TR" sz="2800" b="1" u="sng" dirty="0" smtClean="0">
              <a:latin typeface="Times New Roman" panose="02020603050405020304" pitchFamily="18" charset="0"/>
              <a:cs typeface="Times New Roman" panose="02020603050405020304" pitchFamily="18" charset="0"/>
            </a:endParaRP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AŞIRI DÜŞÜK TEKLİFLER</a:t>
            </a:r>
          </a:p>
        </p:txBody>
      </p:sp>
    </p:spTree>
    <p:extLst>
      <p:ext uri="{BB962C8B-B14F-4D97-AF65-F5344CB8AC3E}">
        <p14:creationId xmlns:p14="http://schemas.microsoft.com/office/powerpoint/2010/main" val="34480264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AŞIRI DÜŞÜK TEKLİFLER</a:t>
            </a:r>
          </a:p>
        </p:txBody>
      </p:sp>
      <p:sp>
        <p:nvSpPr>
          <p:cNvPr id="3" name="Dikdörtgen 2"/>
          <p:cNvSpPr/>
          <p:nvPr/>
        </p:nvSpPr>
        <p:spPr>
          <a:xfrm>
            <a:off x="785446" y="1294230"/>
            <a:ext cx="10508566" cy="4616648"/>
          </a:xfrm>
          <a:prstGeom prst="rect">
            <a:avLst/>
          </a:prstGeom>
        </p:spPr>
        <p:txBody>
          <a:bodyPr wrap="square">
            <a:spAutoFit/>
          </a:bodyPr>
          <a:lstStyle/>
          <a:p>
            <a:pPr algn="just">
              <a:lnSpc>
                <a:spcPct val="150000"/>
              </a:lnSpc>
            </a:pPr>
            <a:r>
              <a:rPr lang="tr-TR" sz="2800" b="1" dirty="0">
                <a:latin typeface="Times New Roman" panose="02020603050405020304" pitchFamily="18" charset="0"/>
                <a:cs typeface="Times New Roman" panose="02020603050405020304" pitchFamily="18" charset="0"/>
              </a:rPr>
              <a:t>İhale komisyonu; </a:t>
            </a:r>
          </a:p>
          <a:p>
            <a:pPr marL="514350" indent="-514350" algn="just">
              <a:lnSpc>
                <a:spcPct val="150000"/>
              </a:lnSpc>
              <a:buFont typeface="+mj-lt"/>
              <a:buAutoNum type="alphaLcParenR"/>
            </a:pPr>
            <a:r>
              <a:rPr lang="tr-TR" sz="2800" dirty="0" smtClean="0">
                <a:latin typeface="Times New Roman" panose="02020603050405020304" pitchFamily="18" charset="0"/>
                <a:cs typeface="Times New Roman" panose="02020603050405020304" pitchFamily="18" charset="0"/>
              </a:rPr>
              <a:t>İmalat </a:t>
            </a:r>
            <a:r>
              <a:rPr lang="tr-TR" sz="2800" dirty="0">
                <a:latin typeface="Times New Roman" panose="02020603050405020304" pitchFamily="18" charset="0"/>
                <a:cs typeface="Times New Roman" panose="02020603050405020304" pitchFamily="18" charset="0"/>
              </a:rPr>
              <a:t>sürecinin, verilen hizmetin ve yapım yönteminin ekonomik olması, </a:t>
            </a:r>
            <a:endParaRPr lang="tr-TR" sz="2800" dirty="0" smtClean="0">
              <a:latin typeface="Times New Roman" panose="02020603050405020304" pitchFamily="18" charset="0"/>
              <a:cs typeface="Times New Roman" panose="02020603050405020304" pitchFamily="18" charset="0"/>
            </a:endParaRPr>
          </a:p>
          <a:p>
            <a:pPr marL="514350" indent="-514350" algn="just">
              <a:lnSpc>
                <a:spcPct val="150000"/>
              </a:lnSpc>
              <a:buFont typeface="+mj-lt"/>
              <a:buAutoNum type="alphaLcParenR"/>
            </a:pPr>
            <a:r>
              <a:rPr lang="tr-TR" sz="2800" dirty="0" smtClean="0">
                <a:latin typeface="Times New Roman" panose="02020603050405020304" pitchFamily="18" charset="0"/>
                <a:cs typeface="Times New Roman" panose="02020603050405020304" pitchFamily="18" charset="0"/>
              </a:rPr>
              <a:t>Seçilen </a:t>
            </a:r>
            <a:r>
              <a:rPr lang="tr-TR" sz="2800" dirty="0">
                <a:latin typeface="Times New Roman" panose="02020603050405020304" pitchFamily="18" charset="0"/>
                <a:cs typeface="Times New Roman" panose="02020603050405020304" pitchFamily="18" charset="0"/>
              </a:rPr>
              <a:t>teknik çözümler ve teklif sahibinin mal ve hizmetlerin temini veya yapım </a:t>
            </a:r>
            <a:r>
              <a:rPr lang="tr-TR" sz="2800" dirty="0" smtClean="0">
                <a:latin typeface="Times New Roman" panose="02020603050405020304" pitchFamily="18" charset="0"/>
                <a:cs typeface="Times New Roman" panose="02020603050405020304" pitchFamily="18" charset="0"/>
              </a:rPr>
              <a:t>işinin </a:t>
            </a:r>
            <a:r>
              <a:rPr lang="tr-TR" sz="2800" dirty="0">
                <a:latin typeface="Times New Roman" panose="02020603050405020304" pitchFamily="18" charset="0"/>
                <a:cs typeface="Times New Roman" panose="02020603050405020304" pitchFamily="18" charset="0"/>
              </a:rPr>
              <a:t>yerine getirilmesinde kullanacağı avantajlı </a:t>
            </a:r>
            <a:r>
              <a:rPr lang="tr-TR" sz="2800" dirty="0" smtClean="0">
                <a:latin typeface="Times New Roman" panose="02020603050405020304" pitchFamily="18" charset="0"/>
                <a:cs typeface="Times New Roman" panose="02020603050405020304" pitchFamily="18" charset="0"/>
              </a:rPr>
              <a:t>koşullar</a:t>
            </a:r>
            <a:r>
              <a:rPr lang="tr-TR" sz="2800" dirty="0">
                <a:latin typeface="Times New Roman" panose="02020603050405020304" pitchFamily="18" charset="0"/>
                <a:cs typeface="Times New Roman" panose="02020603050405020304" pitchFamily="18" charset="0"/>
              </a:rPr>
              <a:t>, </a:t>
            </a:r>
            <a:endParaRPr lang="tr-TR" sz="2800" dirty="0" smtClean="0">
              <a:latin typeface="Times New Roman" panose="02020603050405020304" pitchFamily="18" charset="0"/>
              <a:cs typeface="Times New Roman" panose="02020603050405020304" pitchFamily="18" charset="0"/>
            </a:endParaRPr>
          </a:p>
          <a:p>
            <a:pPr marL="514350" indent="-514350" algn="just">
              <a:lnSpc>
                <a:spcPct val="150000"/>
              </a:lnSpc>
              <a:buFont typeface="+mj-lt"/>
              <a:buAutoNum type="alphaLcParenR"/>
            </a:pPr>
            <a:r>
              <a:rPr lang="tr-TR" sz="2800" dirty="0" smtClean="0">
                <a:latin typeface="Times New Roman" panose="02020603050405020304" pitchFamily="18" charset="0"/>
                <a:cs typeface="Times New Roman" panose="02020603050405020304" pitchFamily="18" charset="0"/>
              </a:rPr>
              <a:t>Teklif </a:t>
            </a:r>
            <a:r>
              <a:rPr lang="tr-TR" sz="2800" dirty="0">
                <a:latin typeface="Times New Roman" panose="02020603050405020304" pitchFamily="18" charset="0"/>
                <a:cs typeface="Times New Roman" panose="02020603050405020304" pitchFamily="18" charset="0"/>
              </a:rPr>
              <a:t>edilen mal, hizmet veya yapım </a:t>
            </a:r>
            <a:r>
              <a:rPr lang="tr-TR" sz="2800" dirty="0" smtClean="0">
                <a:latin typeface="Times New Roman" panose="02020603050405020304" pitchFamily="18" charset="0"/>
                <a:cs typeface="Times New Roman" panose="02020603050405020304" pitchFamily="18" charset="0"/>
              </a:rPr>
              <a:t>işinin </a:t>
            </a:r>
            <a:r>
              <a:rPr lang="tr-TR" sz="2800" dirty="0">
                <a:latin typeface="Times New Roman" panose="02020603050405020304" pitchFamily="18" charset="0"/>
                <a:cs typeface="Times New Roman" panose="02020603050405020304" pitchFamily="18" charset="0"/>
              </a:rPr>
              <a:t>özgünlüğü,</a:t>
            </a:r>
          </a:p>
        </p:txBody>
      </p:sp>
    </p:spTree>
    <p:extLst>
      <p:ext uri="{BB962C8B-B14F-4D97-AF65-F5344CB8AC3E}">
        <p14:creationId xmlns:p14="http://schemas.microsoft.com/office/powerpoint/2010/main" val="22271020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50166" y="822961"/>
            <a:ext cx="10733649" cy="5831853"/>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Gibi hususlarda yapılan yazılı açıklamaları dikkate alarak, </a:t>
            </a:r>
            <a:r>
              <a:rPr lang="tr-TR" sz="2800" dirty="0" smtClean="0">
                <a:latin typeface="Times New Roman" panose="02020603050405020304" pitchFamily="18" charset="0"/>
                <a:cs typeface="Times New Roman" panose="02020603050405020304" pitchFamily="18" charset="0"/>
              </a:rPr>
              <a:t>aşırı düşük </a:t>
            </a:r>
            <a:r>
              <a:rPr lang="tr-TR" sz="2800" dirty="0">
                <a:latin typeface="Times New Roman" panose="02020603050405020304" pitchFamily="18" charset="0"/>
                <a:cs typeface="Times New Roman" panose="02020603050405020304" pitchFamily="18" charset="0"/>
              </a:rPr>
              <a:t>teklifleri değerlendirir. Bu değerlendirme sonucunda, açıklamaları yeterli görülmeyen veya yazılı açıklamada bulunmayan isteklilerin teklifleri reddedilir.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Kurum</a:t>
            </a:r>
            <a:r>
              <a:rPr lang="tr-TR" sz="2800" dirty="0">
                <a:latin typeface="Times New Roman" panose="02020603050405020304" pitchFamily="18" charset="0"/>
                <a:cs typeface="Times New Roman" panose="02020603050405020304" pitchFamily="18" charset="0"/>
              </a:rPr>
              <a:t>, ihale konusu </a:t>
            </a:r>
            <a:r>
              <a:rPr lang="tr-TR" sz="2800" dirty="0" smtClean="0">
                <a:latin typeface="Times New Roman" panose="02020603050405020304" pitchFamily="18" charset="0"/>
                <a:cs typeface="Times New Roman" panose="02020603050405020304" pitchFamily="18" charset="0"/>
              </a:rPr>
              <a:t>işin </a:t>
            </a:r>
            <a:r>
              <a:rPr lang="tr-TR" sz="2800" dirty="0">
                <a:latin typeface="Times New Roman" panose="02020603050405020304" pitchFamily="18" charset="0"/>
                <a:cs typeface="Times New Roman" panose="02020603050405020304" pitchFamily="18" charset="0"/>
              </a:rPr>
              <a:t>türü, niteliği ve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 ile ihale edilme usulüne göre </a:t>
            </a:r>
            <a:r>
              <a:rPr lang="tr-TR" sz="2800" dirty="0" smtClean="0">
                <a:latin typeface="Times New Roman" panose="02020603050405020304" pitchFamily="18" charset="0"/>
                <a:cs typeface="Times New Roman" panose="02020603050405020304" pitchFamily="18" charset="0"/>
              </a:rPr>
              <a:t>aşırı düşük </a:t>
            </a:r>
            <a:r>
              <a:rPr lang="tr-TR" sz="2800" dirty="0">
                <a:latin typeface="Times New Roman" panose="02020603050405020304" pitchFamily="18" charset="0"/>
                <a:cs typeface="Times New Roman" panose="02020603050405020304" pitchFamily="18" charset="0"/>
              </a:rPr>
              <a:t>tekliflerin tespiti, değerlendirilmesi ve ekonomik açıdan en avantajlı teklifin belirlenmesi amacıyla sınır değerler ve sorgulama kriterleri belirlemeye, ihalenin bu maddede öngörülen açıklama istenilmeksizin sonuçlandırılabilmesine, </a:t>
            </a:r>
          </a:p>
        </p:txBody>
      </p:sp>
      <p:sp>
        <p:nvSpPr>
          <p:cNvPr id="3"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AŞIRI DÜŞÜK TEKLİFLER</a:t>
            </a:r>
          </a:p>
        </p:txBody>
      </p:sp>
    </p:spTree>
    <p:extLst>
      <p:ext uri="{BB962C8B-B14F-4D97-AF65-F5344CB8AC3E}">
        <p14:creationId xmlns:p14="http://schemas.microsoft.com/office/powerpoint/2010/main" val="11177752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AŞIRI DÜŞÜK TEKLİFLER</a:t>
            </a:r>
          </a:p>
        </p:txBody>
      </p:sp>
      <p:sp>
        <p:nvSpPr>
          <p:cNvPr id="3" name="Dikdörtgen 2"/>
          <p:cNvSpPr/>
          <p:nvPr/>
        </p:nvSpPr>
        <p:spPr>
          <a:xfrm>
            <a:off x="633045" y="1308295"/>
            <a:ext cx="10761785"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Ayrıca yaklaşık </a:t>
            </a:r>
            <a:r>
              <a:rPr lang="tr-TR" sz="2800" dirty="0">
                <a:latin typeface="Times New Roman" panose="02020603050405020304" pitchFamily="18" charset="0"/>
                <a:cs typeface="Times New Roman" panose="02020603050405020304" pitchFamily="18" charset="0"/>
              </a:rPr>
              <a:t>maliyeti 8. maddede öngörülen </a:t>
            </a:r>
            <a:r>
              <a:rPr lang="tr-TR" sz="2800" dirty="0" smtClean="0">
                <a:latin typeface="Times New Roman" panose="02020603050405020304" pitchFamily="18" charset="0"/>
                <a:cs typeface="Times New Roman" panose="02020603050405020304" pitchFamily="18" charset="0"/>
              </a:rPr>
              <a:t>eşik </a:t>
            </a:r>
            <a:r>
              <a:rPr lang="tr-TR" sz="2800" dirty="0">
                <a:latin typeface="Times New Roman" panose="02020603050405020304" pitchFamily="18" charset="0"/>
                <a:cs typeface="Times New Roman" panose="02020603050405020304" pitchFamily="18" charset="0"/>
              </a:rPr>
              <a:t>değerlerin yarısına kadar olan hizmet alımları ile yapım </a:t>
            </a:r>
            <a:r>
              <a:rPr lang="tr-TR" sz="2800" dirty="0" smtClean="0">
                <a:latin typeface="Times New Roman" panose="02020603050405020304" pitchFamily="18" charset="0"/>
                <a:cs typeface="Times New Roman" panose="02020603050405020304" pitchFamily="18" charset="0"/>
              </a:rPr>
              <a:t>işleri </a:t>
            </a:r>
            <a:r>
              <a:rPr lang="tr-TR" sz="2800" dirty="0">
                <a:latin typeface="Times New Roman" panose="02020603050405020304" pitchFamily="18" charset="0"/>
                <a:cs typeface="Times New Roman" panose="02020603050405020304" pitchFamily="18" charset="0"/>
              </a:rPr>
              <a:t>ihalelerinde sınır değerin altında olan tekliflerin bu maddede öngörülen açıklama istenilmeksizin reddedilmesine </a:t>
            </a:r>
            <a:r>
              <a:rPr lang="tr-TR" sz="2800" dirty="0" smtClean="0">
                <a:latin typeface="Times New Roman" panose="02020603050405020304" pitchFamily="18" charset="0"/>
                <a:cs typeface="Times New Roman" panose="02020603050405020304" pitchFamily="18" charset="0"/>
              </a:rPr>
              <a:t>ilişkin </a:t>
            </a:r>
            <a:r>
              <a:rPr lang="tr-TR" sz="2800" dirty="0">
                <a:latin typeface="Times New Roman" panose="02020603050405020304" pitchFamily="18" charset="0"/>
                <a:cs typeface="Times New Roman" panose="02020603050405020304" pitchFamily="18" charset="0"/>
              </a:rPr>
              <a:t>düzenlemeler yapmaya yetkilidir.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komisyonu bu maddenin uygulanmasında Kurum tarafından yapılan düzenlemeleri esas alır.</a:t>
            </a:r>
          </a:p>
        </p:txBody>
      </p:sp>
    </p:spTree>
    <p:extLst>
      <p:ext uri="{BB962C8B-B14F-4D97-AF65-F5344CB8AC3E}">
        <p14:creationId xmlns:p14="http://schemas.microsoft.com/office/powerpoint/2010/main" val="22312439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834683" y="1266093"/>
            <a:ext cx="10410092" cy="461664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komisyonu kararı üzerine idare, </a:t>
            </a:r>
            <a:r>
              <a:rPr lang="tr-TR" sz="2800" dirty="0" smtClean="0">
                <a:latin typeface="Times New Roman" panose="02020603050405020304" pitchFamily="18" charset="0"/>
                <a:cs typeface="Times New Roman" panose="02020603050405020304" pitchFamily="18" charset="0"/>
              </a:rPr>
              <a:t>verilmiş </a:t>
            </a:r>
            <a:r>
              <a:rPr lang="tr-TR" sz="2800" dirty="0">
                <a:latin typeface="Times New Roman" panose="02020603050405020304" pitchFamily="18" charset="0"/>
                <a:cs typeface="Times New Roman" panose="02020603050405020304" pitchFamily="18" charset="0"/>
              </a:rPr>
              <a:t>olan bütün teklifleri reddederek ihaleyi iptal etmekte serbesttir. </a:t>
            </a:r>
            <a:r>
              <a:rPr lang="tr-TR" sz="2800" dirty="0" smtClean="0">
                <a:latin typeface="Times New Roman" panose="02020603050405020304" pitchFamily="18" charset="0"/>
                <a:cs typeface="Times New Roman" panose="02020603050405020304" pitchFamily="18" charset="0"/>
              </a:rPr>
              <a:t>İhalenin </a:t>
            </a:r>
            <a:r>
              <a:rPr lang="tr-TR" sz="2800" dirty="0">
                <a:latin typeface="Times New Roman" panose="02020603050405020304" pitchFamily="18" charset="0"/>
                <a:cs typeface="Times New Roman" panose="02020603050405020304" pitchFamily="18" charset="0"/>
              </a:rPr>
              <a:t>iptal edilmesi halinde bu durum bütün isteklilere derhal bildirilir. </a:t>
            </a:r>
            <a:r>
              <a:rPr lang="tr-TR" sz="2800" dirty="0" smtClean="0">
                <a:latin typeface="Times New Roman" panose="02020603050405020304" pitchFamily="18" charset="0"/>
                <a:cs typeface="Times New Roman" panose="02020603050405020304" pitchFamily="18" charset="0"/>
              </a:rPr>
              <a:t>İdare </a:t>
            </a:r>
            <a:r>
              <a:rPr lang="tr-TR" sz="2800" dirty="0">
                <a:latin typeface="Times New Roman" panose="02020603050405020304" pitchFamily="18" charset="0"/>
                <a:cs typeface="Times New Roman" panose="02020603050405020304" pitchFamily="18" charset="0"/>
              </a:rPr>
              <a:t>bütün tekliflerin reddedilmesi nedeniyle herhangi bir yükümlülük altına girmez. (Değişik son cümle: 30/7/2003-4964/24 </a:t>
            </a:r>
            <a:r>
              <a:rPr lang="tr-TR" sz="2800" dirty="0" err="1">
                <a:latin typeface="Times New Roman" panose="02020603050405020304" pitchFamily="18" charset="0"/>
                <a:cs typeface="Times New Roman" panose="02020603050405020304" pitchFamily="18" charset="0"/>
              </a:rPr>
              <a:t>md.</a:t>
            </a:r>
            <a:r>
              <a:rPr lang="tr-TR" sz="2800" dirty="0">
                <a:latin typeface="Times New Roman" panose="02020603050405020304" pitchFamily="18" charset="0"/>
                <a:cs typeface="Times New Roman" panose="02020603050405020304" pitchFamily="18" charset="0"/>
              </a:rPr>
              <a:t>) Ancak, idare isteklilerin talepte bulunması halinde, ihalenin iptal edilme gerekçelerini talep eden isteklilere bildirir.</a:t>
            </a: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BÜTÜN TEKLİFLERİN REDDEDİLMESİ VE İHALENİN İPTALİ</a:t>
            </a:r>
          </a:p>
        </p:txBody>
      </p:sp>
    </p:spTree>
    <p:extLst>
      <p:ext uri="{BB962C8B-B14F-4D97-AF65-F5344CB8AC3E}">
        <p14:creationId xmlns:p14="http://schemas.microsoft.com/office/powerpoint/2010/main" val="3320655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42314" y="956604"/>
            <a:ext cx="11394829" cy="6555641"/>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a:latin typeface="Times New Roman" panose="02020603050405020304" pitchFamily="18" charset="0"/>
                <a:cs typeface="Times New Roman" panose="02020603050405020304" pitchFamily="18" charset="0"/>
              </a:rPr>
              <a:t>37 ve 38 inci maddelere göre yapılan değerlendirme sonucunda ihale, ekonomik açıdan en avantajlı teklifi veren isteklinin üzerinde bırakılır. </a:t>
            </a:r>
            <a:endParaRPr lang="tr-TR" sz="2800" b="1" u="sng"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t>
            </a:r>
            <a:r>
              <a:rPr lang="tr-TR" sz="2800" dirty="0">
                <a:latin typeface="Times New Roman" panose="02020603050405020304" pitchFamily="18" charset="0"/>
                <a:cs typeface="Times New Roman" panose="02020603050405020304" pitchFamily="18" charset="0"/>
              </a:rPr>
              <a:t>Değişik ikinci fıkra: 20/11/2008-5812/13 </a:t>
            </a:r>
            <a:r>
              <a:rPr lang="tr-TR" sz="2800" dirty="0" err="1">
                <a:latin typeface="Times New Roman" panose="02020603050405020304" pitchFamily="18" charset="0"/>
                <a:cs typeface="Times New Roman" panose="02020603050405020304" pitchFamily="18" charset="0"/>
              </a:rPr>
              <a:t>md.</a:t>
            </a:r>
            <a:r>
              <a:rPr lang="tr-TR" sz="2800" dirty="0">
                <a:latin typeface="Times New Roman" panose="02020603050405020304" pitchFamily="18" charset="0"/>
                <a:cs typeface="Times New Roman" panose="02020603050405020304" pitchFamily="18" charset="0"/>
              </a:rPr>
              <a:t>) Ekonomik açıdan en avantajlı teklif, sadece fiyat esasına göre veya fiyat ile birlikte </a:t>
            </a:r>
            <a:r>
              <a:rPr lang="tr-TR" sz="2800" dirty="0" smtClean="0">
                <a:latin typeface="Times New Roman" panose="02020603050405020304" pitchFamily="18" charset="0"/>
                <a:cs typeface="Times New Roman" panose="02020603050405020304" pitchFamily="18" charset="0"/>
              </a:rPr>
              <a:t>işletme </a:t>
            </a:r>
            <a:r>
              <a:rPr lang="tr-TR" sz="2800" dirty="0">
                <a:latin typeface="Times New Roman" panose="02020603050405020304" pitchFamily="18" charset="0"/>
                <a:cs typeface="Times New Roman" panose="02020603050405020304" pitchFamily="18" charset="0"/>
              </a:rPr>
              <a:t>ve bakım maliyeti, maliyet etkinliği, verimlilik, kalite ve teknik değer gibi fiyat </a:t>
            </a:r>
            <a:r>
              <a:rPr lang="tr-TR" sz="2800" dirty="0" smtClean="0">
                <a:latin typeface="Times New Roman" panose="02020603050405020304" pitchFamily="18" charset="0"/>
                <a:cs typeface="Times New Roman" panose="02020603050405020304" pitchFamily="18" charset="0"/>
              </a:rPr>
              <a:t>dışındaki </a:t>
            </a:r>
            <a:r>
              <a:rPr lang="tr-TR" sz="2800" dirty="0">
                <a:latin typeface="Times New Roman" panose="02020603050405020304" pitchFamily="18" charset="0"/>
                <a:cs typeface="Times New Roman" panose="02020603050405020304" pitchFamily="18" charset="0"/>
              </a:rPr>
              <a:t>unsurlar da dikkate alınarak belirlenir. Ekonomik açıdan en avantajlı teklifin fiyat </a:t>
            </a:r>
            <a:r>
              <a:rPr lang="tr-TR" sz="2800" dirty="0" smtClean="0">
                <a:latin typeface="Times New Roman" panose="02020603050405020304" pitchFamily="18" charset="0"/>
                <a:cs typeface="Times New Roman" panose="02020603050405020304" pitchFamily="18" charset="0"/>
              </a:rPr>
              <a:t>dışındaki </a:t>
            </a:r>
            <a:r>
              <a:rPr lang="tr-TR" sz="2800" dirty="0">
                <a:latin typeface="Times New Roman" panose="02020603050405020304" pitchFamily="18" charset="0"/>
                <a:cs typeface="Times New Roman" panose="02020603050405020304" pitchFamily="18" charset="0"/>
              </a:rPr>
              <a:t>unsurlar da dikkate alınarak belirleneceği ihalelerde, ihale dokümanında bu unsurların parasal değerleri veya nispi ağırlıkları belirlenir. </a:t>
            </a:r>
            <a:endParaRPr lang="tr-TR" sz="2800" dirty="0" smtClean="0">
              <a:latin typeface="Times New Roman" panose="02020603050405020304" pitchFamily="18" charset="0"/>
              <a:cs typeface="Times New Roman" panose="02020603050405020304" pitchFamily="18" charset="0"/>
            </a:endParaRPr>
          </a:p>
          <a:p>
            <a:pPr algn="just">
              <a:lnSpc>
                <a:spcPct val="150000"/>
              </a:lnSpc>
            </a:pPr>
            <a:endParaRPr lang="tr-TR" sz="2800" dirty="0">
              <a:latin typeface="Times New Roman" panose="02020603050405020304" pitchFamily="18" charset="0"/>
              <a:cs typeface="Times New Roman" panose="02020603050405020304" pitchFamily="18" charset="0"/>
            </a:endParaRP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İHALENİN KARARA BAĞLANMASI VE ONAYLANMASI </a:t>
            </a:r>
          </a:p>
        </p:txBody>
      </p:sp>
    </p:spTree>
    <p:extLst>
      <p:ext uri="{BB962C8B-B14F-4D97-AF65-F5344CB8AC3E}">
        <p14:creationId xmlns:p14="http://schemas.microsoft.com/office/powerpoint/2010/main" val="17310982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İHALENİN KARARA BAĞLANMASI VE ONAYLANMASI </a:t>
            </a:r>
          </a:p>
        </p:txBody>
      </p:sp>
      <p:sp>
        <p:nvSpPr>
          <p:cNvPr id="3" name="Dikdörtgen 2"/>
          <p:cNvSpPr/>
          <p:nvPr/>
        </p:nvSpPr>
        <p:spPr>
          <a:xfrm>
            <a:off x="534572" y="663617"/>
            <a:ext cx="11085341" cy="2677656"/>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Bu </a:t>
            </a:r>
            <a:r>
              <a:rPr lang="tr-TR" sz="2800" dirty="0">
                <a:latin typeface="Times New Roman" panose="02020603050405020304" pitchFamily="18" charset="0"/>
                <a:cs typeface="Times New Roman" panose="02020603050405020304" pitchFamily="18" charset="0"/>
              </a:rPr>
              <a:t>Kanunun 63 üncü maddesine göre ihale dokümanında yerli istekliler lehine fiyat avantajı sağlanacağı belirtilen ihalelerde, bu fiyat avantajı da uygulanmak suretiyle ekonomik açıdan en avantajlı teklif belirlenerek ihale </a:t>
            </a:r>
            <a:r>
              <a:rPr lang="tr-TR" sz="2800" dirty="0" smtClean="0">
                <a:latin typeface="Times New Roman" panose="02020603050405020304" pitchFamily="18" charset="0"/>
                <a:cs typeface="Times New Roman" panose="02020603050405020304" pitchFamily="18" charset="0"/>
              </a:rPr>
              <a:t>sonuçlandırılır.</a:t>
            </a:r>
            <a:endParaRPr lang="tr-TR" sz="2800" dirty="0"/>
          </a:p>
        </p:txBody>
      </p:sp>
      <p:sp>
        <p:nvSpPr>
          <p:cNvPr id="4" name="Dikdörtgen 3"/>
          <p:cNvSpPr/>
          <p:nvPr/>
        </p:nvSpPr>
        <p:spPr>
          <a:xfrm>
            <a:off x="534573" y="3069388"/>
            <a:ext cx="11085340"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En düşük fiyatın ekonomik açıdan en avantajlı teklif olarak değerlendirildiği ihalelerde, birden fazla istekli tarafından aynı fiyatın teklif edildiği ve bunların da ekonomik açıdan en avantajlı teklif olduğu anlaşıldığı takdirde, ikinci fıkrada belirtilen fiyat dışındaki unsurlar dikkate alınmak suretiyle ekonomik açıdan en avantajlı teklif belirlenerek ihale sonuçlandırılır. </a:t>
            </a:r>
          </a:p>
        </p:txBody>
      </p:sp>
    </p:spTree>
    <p:extLst>
      <p:ext uri="{BB962C8B-B14F-4D97-AF65-F5344CB8AC3E}">
        <p14:creationId xmlns:p14="http://schemas.microsoft.com/office/powerpoint/2010/main" val="14187497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82990" y="752622"/>
            <a:ext cx="11150992"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komisyonu </a:t>
            </a:r>
            <a:r>
              <a:rPr lang="tr-TR" sz="2800" b="1" u="sng" dirty="0">
                <a:latin typeface="Times New Roman" panose="02020603050405020304" pitchFamily="18" charset="0"/>
                <a:cs typeface="Times New Roman" panose="02020603050405020304" pitchFamily="18" charset="0"/>
              </a:rPr>
              <a:t>gerekçeli kararını belirleyerek, ihale yetkilisinin onayına sunar. Kararlarda isteklilerin adları veya ticaret unvanları, teklif edilen bedeller, ihalenin tarihi ve hangi istekli üzerine hangi gerekçelerle yapıldığı, ihale </a:t>
            </a:r>
            <a:r>
              <a:rPr lang="tr-TR" sz="2800" b="1" u="sng" dirty="0" smtClean="0">
                <a:latin typeface="Times New Roman" panose="02020603050405020304" pitchFamily="18" charset="0"/>
                <a:cs typeface="Times New Roman" panose="02020603050405020304" pitchFamily="18" charset="0"/>
              </a:rPr>
              <a:t>yapılmamış </a:t>
            </a:r>
            <a:r>
              <a:rPr lang="tr-TR" sz="2800" b="1" u="sng" dirty="0">
                <a:latin typeface="Times New Roman" panose="02020603050405020304" pitchFamily="18" charset="0"/>
                <a:cs typeface="Times New Roman" panose="02020603050405020304" pitchFamily="18" charset="0"/>
              </a:rPr>
              <a:t>ise nedenleri belirtilir. </a:t>
            </a:r>
          </a:p>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hale yetkilisi, karar tarihini izleyen </a:t>
            </a:r>
            <a:r>
              <a:rPr lang="tr-TR" sz="2800" b="1" u="sng" dirty="0" smtClean="0">
                <a:latin typeface="Times New Roman" panose="02020603050405020304" pitchFamily="18" charset="0"/>
                <a:cs typeface="Times New Roman" panose="02020603050405020304" pitchFamily="18" charset="0"/>
              </a:rPr>
              <a:t>en geç beş iş günü içinde ihale kararını onaylar veya gerekçesini açıkça belirtmek suretiyle iptal eder. </a:t>
            </a:r>
          </a:p>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hale; </a:t>
            </a:r>
            <a:r>
              <a:rPr lang="tr-TR" sz="2800" b="1" u="sng" dirty="0" smtClean="0">
                <a:latin typeface="Times New Roman" panose="02020603050405020304" pitchFamily="18" charset="0"/>
                <a:cs typeface="Times New Roman" panose="02020603050405020304" pitchFamily="18" charset="0"/>
              </a:rPr>
              <a:t>kararın onaylanması halinde geçerli, iptal edilmesi halinde ise hükümsüz sayılır.</a:t>
            </a:r>
            <a:endParaRPr lang="tr-TR" sz="2800" b="1" u="sng" dirty="0">
              <a:latin typeface="Times New Roman" panose="02020603050405020304" pitchFamily="18" charset="0"/>
              <a:cs typeface="Times New Roman" panose="02020603050405020304" pitchFamily="18" charset="0"/>
            </a:endParaRP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İHALENİN KARARA BAĞLANMASI VE ONAYLANMASI </a:t>
            </a:r>
          </a:p>
        </p:txBody>
      </p:sp>
    </p:spTree>
    <p:extLst>
      <p:ext uri="{BB962C8B-B14F-4D97-AF65-F5344CB8AC3E}">
        <p14:creationId xmlns:p14="http://schemas.microsoft.com/office/powerpoint/2010/main" val="42932088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75957" y="1223891"/>
            <a:ext cx="10452295" cy="397031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(Değişik son fıkra: 20/11/2008-5812/13 </a:t>
            </a:r>
            <a:r>
              <a:rPr lang="tr-TR" sz="2800" dirty="0" err="1">
                <a:latin typeface="Times New Roman" panose="02020603050405020304" pitchFamily="18" charset="0"/>
                <a:cs typeface="Times New Roman" panose="02020603050405020304" pitchFamily="18" charset="0"/>
              </a:rPr>
              <a:t>md.</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kararları ihale yetkilisince onaylanmadan önce idareler, ihale üzerinde kalan istekli ile varsa ekonomik açıdan en avantajlı ikinci teklif sahibi isteklinin ihalelere katılmaktan yasaklı olup olmadığını teyit ettirerek buna </a:t>
            </a:r>
            <a:r>
              <a:rPr lang="tr-TR" sz="2800" dirty="0" smtClean="0">
                <a:latin typeface="Times New Roman" panose="02020603050405020304" pitchFamily="18" charset="0"/>
                <a:cs typeface="Times New Roman" panose="02020603050405020304" pitchFamily="18" charset="0"/>
              </a:rPr>
              <a:t>ilişkin </a:t>
            </a:r>
            <a:r>
              <a:rPr lang="tr-TR" sz="2800" dirty="0">
                <a:latin typeface="Times New Roman" panose="02020603050405020304" pitchFamily="18" charset="0"/>
                <a:cs typeface="Times New Roman" panose="02020603050405020304" pitchFamily="18" charset="0"/>
              </a:rPr>
              <a:t>belgeyi ihale kararına eklemek zorundadır. </a:t>
            </a:r>
            <a:r>
              <a:rPr lang="tr-TR" sz="2800" dirty="0" smtClean="0">
                <a:latin typeface="Times New Roman" panose="02020603050405020304" pitchFamily="18" charset="0"/>
                <a:cs typeface="Times New Roman" panose="02020603050405020304" pitchFamily="18" charset="0"/>
              </a:rPr>
              <a:t>İki </a:t>
            </a:r>
            <a:r>
              <a:rPr lang="tr-TR" sz="2800" dirty="0">
                <a:latin typeface="Times New Roman" panose="02020603050405020304" pitchFamily="18" charset="0"/>
                <a:cs typeface="Times New Roman" panose="02020603050405020304" pitchFamily="18" charset="0"/>
              </a:rPr>
              <a:t>isteklinin de yasaklı çıkması durumunda ihale iptal </a:t>
            </a:r>
            <a:r>
              <a:rPr lang="tr-TR" sz="2800" dirty="0" smtClean="0">
                <a:latin typeface="Times New Roman" panose="02020603050405020304" pitchFamily="18" charset="0"/>
                <a:cs typeface="Times New Roman" panose="02020603050405020304" pitchFamily="18" charset="0"/>
              </a:rPr>
              <a:t>edilir.</a:t>
            </a:r>
            <a:endParaRPr lang="tr-TR" sz="2800" dirty="0">
              <a:latin typeface="Times New Roman" panose="02020603050405020304" pitchFamily="18" charset="0"/>
              <a:cs typeface="Times New Roman" panose="02020603050405020304" pitchFamily="18" charset="0"/>
            </a:endParaRPr>
          </a:p>
        </p:txBody>
      </p:sp>
      <p:sp>
        <p:nvSpPr>
          <p:cNvPr id="3"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İHALENİN KARARA BAĞLANMASI VE ONAYLANMASI </a:t>
            </a:r>
          </a:p>
        </p:txBody>
      </p:sp>
    </p:spTree>
    <p:extLst>
      <p:ext uri="{BB962C8B-B14F-4D97-AF65-F5344CB8AC3E}">
        <p14:creationId xmlns:p14="http://schemas.microsoft.com/office/powerpoint/2010/main" val="39163152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12541" y="548640"/>
            <a:ext cx="11662117" cy="6555641"/>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sonucu, ihale kararının ihale yetkilisi tarafından onaylandığı günü izleyen </a:t>
            </a:r>
            <a:r>
              <a:rPr lang="tr-TR" sz="2800" b="1" u="sng" dirty="0">
                <a:latin typeface="Times New Roman" panose="02020603050405020304" pitchFamily="18" charset="0"/>
                <a:cs typeface="Times New Roman" panose="02020603050405020304" pitchFamily="18" charset="0"/>
              </a:rPr>
              <a:t>en geç üç gün içinde</a:t>
            </a:r>
            <a:r>
              <a:rPr lang="tr-TR" sz="2800" dirty="0">
                <a:latin typeface="Times New Roman" panose="02020603050405020304" pitchFamily="18" charset="0"/>
                <a:cs typeface="Times New Roman" panose="02020603050405020304" pitchFamily="18" charset="0"/>
              </a:rPr>
              <a:t>, ihale üzerinde bırakılan dahil olmak üzere, ihaleye teklif veren bütün isteklilere bildirilir.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sonucunun bildiriminde, tekliflerin değerlendirmeye alınmama veya uygun bulunmama gerekçelerine de yer verilir.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kararının ihale yetkilisi tarafından iptal edilmesi durumunda da isteklilere gerekçeleri belirtilmek suretiyle bildirim yapılır. </a:t>
            </a:r>
            <a:endParaRPr lang="tr-TR" sz="2800"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sonucunun bütün isteklilere bildiriminden itibaren; </a:t>
            </a:r>
            <a:r>
              <a:rPr lang="tr-TR" sz="2800" b="1" u="sng" dirty="0">
                <a:latin typeface="Times New Roman" panose="02020603050405020304" pitchFamily="18" charset="0"/>
                <a:cs typeface="Times New Roman" panose="02020603050405020304" pitchFamily="18" charset="0"/>
              </a:rPr>
              <a:t>21 inci maddenin (b) ve (c) bentlerine göre yapılan ihalelerde </a:t>
            </a:r>
            <a:r>
              <a:rPr lang="tr-TR" sz="2800" b="1" u="sng" dirty="0" smtClean="0">
                <a:latin typeface="Times New Roman" panose="02020603050405020304" pitchFamily="18" charset="0"/>
                <a:cs typeface="Times New Roman" panose="02020603050405020304" pitchFamily="18" charset="0"/>
              </a:rPr>
              <a:t>beş </a:t>
            </a:r>
            <a:r>
              <a:rPr lang="tr-TR" sz="2800" b="1" u="sng" dirty="0">
                <a:latin typeface="Times New Roman" panose="02020603050405020304" pitchFamily="18" charset="0"/>
                <a:cs typeface="Times New Roman" panose="02020603050405020304" pitchFamily="18" charset="0"/>
              </a:rPr>
              <a:t>gün, diğer hallerde ise on gün geçmedikçe </a:t>
            </a:r>
            <a:r>
              <a:rPr lang="tr-TR" sz="2800" b="1" u="sng" dirty="0" smtClean="0">
                <a:latin typeface="Times New Roman" panose="02020603050405020304" pitchFamily="18" charset="0"/>
                <a:cs typeface="Times New Roman" panose="02020603050405020304" pitchFamily="18" charset="0"/>
              </a:rPr>
              <a:t>sözleşme </a:t>
            </a:r>
            <a:r>
              <a:rPr lang="tr-TR" sz="2800" b="1" u="sng" dirty="0">
                <a:latin typeface="Times New Roman" panose="02020603050405020304" pitchFamily="18" charset="0"/>
                <a:cs typeface="Times New Roman" panose="02020603050405020304" pitchFamily="18" charset="0"/>
              </a:rPr>
              <a:t>imzalanamaz.</a:t>
            </a: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KESİNLEŞEN İHALE KARARLARININ BİLDİRİLMESİ</a:t>
            </a:r>
          </a:p>
        </p:txBody>
      </p:sp>
    </p:spTree>
    <p:extLst>
      <p:ext uri="{BB962C8B-B14F-4D97-AF65-F5344CB8AC3E}">
        <p14:creationId xmlns:p14="http://schemas.microsoft.com/office/powerpoint/2010/main" val="22216718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391551" y="752622"/>
            <a:ext cx="10761784"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41 inci maddede belirtilen sürelerin bitimini, </a:t>
            </a:r>
            <a:r>
              <a:rPr lang="tr-TR" sz="2800" b="1" u="sng" dirty="0">
                <a:latin typeface="Times New Roman" panose="02020603050405020304" pitchFamily="18" charset="0"/>
                <a:cs typeface="Times New Roman" panose="02020603050405020304" pitchFamily="18" charset="0"/>
              </a:rPr>
              <a:t>ön mali kontrol </a:t>
            </a:r>
            <a:r>
              <a:rPr lang="tr-TR" sz="2800" dirty="0">
                <a:latin typeface="Times New Roman" panose="02020603050405020304" pitchFamily="18" charset="0"/>
                <a:cs typeface="Times New Roman" panose="02020603050405020304" pitchFamily="18" charset="0"/>
              </a:rPr>
              <a:t>yapılması gereken hallerde ise bu kontrolün tamamlandığı tarihi izleyen günden itibaren </a:t>
            </a:r>
            <a:r>
              <a:rPr lang="tr-TR" sz="2800" b="1" u="sng" dirty="0">
                <a:latin typeface="Times New Roman" panose="02020603050405020304" pitchFamily="18" charset="0"/>
                <a:cs typeface="Times New Roman" panose="02020603050405020304" pitchFamily="18" charset="0"/>
              </a:rPr>
              <a:t>üç gün içinde </a:t>
            </a:r>
            <a:r>
              <a:rPr lang="tr-TR" sz="2800" dirty="0">
                <a:latin typeface="Times New Roman" panose="02020603050405020304" pitchFamily="18" charset="0"/>
                <a:cs typeface="Times New Roman" panose="02020603050405020304" pitchFamily="18" charset="0"/>
              </a:rPr>
              <a:t>ihale üzerinde bırakılan istekliye, tebliğ tarihini izleyen </a:t>
            </a:r>
            <a:r>
              <a:rPr lang="tr-TR" sz="2800" b="1" u="sng" dirty="0">
                <a:latin typeface="Times New Roman" panose="02020603050405020304" pitchFamily="18" charset="0"/>
                <a:cs typeface="Times New Roman" panose="02020603050405020304" pitchFamily="18" charset="0"/>
              </a:rPr>
              <a:t>on gün içinde </a:t>
            </a:r>
            <a:r>
              <a:rPr lang="tr-TR" sz="2800" dirty="0">
                <a:latin typeface="Times New Roman" panose="02020603050405020304" pitchFamily="18" charset="0"/>
                <a:cs typeface="Times New Roman" panose="02020603050405020304" pitchFamily="18" charset="0"/>
              </a:rPr>
              <a:t>kesin teminatı vermek suretiyle </a:t>
            </a:r>
            <a:r>
              <a:rPr lang="tr-TR" sz="2800" dirty="0" smtClean="0">
                <a:latin typeface="Times New Roman" panose="02020603050405020304" pitchFamily="18" charset="0"/>
                <a:cs typeface="Times New Roman" panose="02020603050405020304" pitchFamily="18" charset="0"/>
              </a:rPr>
              <a:t>sözleşmeyi </a:t>
            </a:r>
            <a:r>
              <a:rPr lang="tr-TR" sz="2800" dirty="0">
                <a:latin typeface="Times New Roman" panose="02020603050405020304" pitchFamily="18" charset="0"/>
                <a:cs typeface="Times New Roman" panose="02020603050405020304" pitchFamily="18" charset="0"/>
              </a:rPr>
              <a:t>imzalaması hususu bildirilir. Yabancı istekliler için bu süreye </a:t>
            </a:r>
            <a:r>
              <a:rPr lang="tr-TR" sz="2800" b="1" u="sng" dirty="0">
                <a:latin typeface="Times New Roman" panose="02020603050405020304" pitchFamily="18" charset="0"/>
                <a:cs typeface="Times New Roman" panose="02020603050405020304" pitchFamily="18" charset="0"/>
              </a:rPr>
              <a:t>on iki gün </a:t>
            </a:r>
            <a:r>
              <a:rPr lang="tr-TR" sz="2800" dirty="0">
                <a:latin typeface="Times New Roman" panose="02020603050405020304" pitchFamily="18" charset="0"/>
                <a:cs typeface="Times New Roman" panose="02020603050405020304" pitchFamily="18" charset="0"/>
              </a:rPr>
              <a:t>ilave edilir. </a:t>
            </a:r>
            <a:r>
              <a:rPr lang="tr-TR" sz="2800" dirty="0" smtClean="0">
                <a:latin typeface="Times New Roman" panose="02020603050405020304" pitchFamily="18" charset="0"/>
                <a:cs typeface="Times New Roman" panose="02020603050405020304" pitchFamily="18" charset="0"/>
              </a:rPr>
              <a:t>Sözleşmenin </a:t>
            </a:r>
            <a:r>
              <a:rPr lang="tr-TR" sz="2800" dirty="0">
                <a:latin typeface="Times New Roman" panose="02020603050405020304" pitchFamily="18" charset="0"/>
                <a:cs typeface="Times New Roman" panose="02020603050405020304" pitchFamily="18" charset="0"/>
              </a:rPr>
              <a:t>imzalanacağı tarihte, ihale sonuç bilgileri Kuruma gönderilmek suretiyle ihale üzerinde kalan isteklinin ihalelere katılmaktan </a:t>
            </a:r>
            <a:r>
              <a:rPr lang="tr-TR" sz="2800" b="1" u="sng" dirty="0">
                <a:latin typeface="Times New Roman" panose="02020603050405020304" pitchFamily="18" charset="0"/>
                <a:cs typeface="Times New Roman" panose="02020603050405020304" pitchFamily="18" charset="0"/>
              </a:rPr>
              <a:t>yasaklı olup olmadığının teyit edilmesi zorunludur. </a:t>
            </a:r>
            <a:endParaRPr lang="tr-TR" sz="2800" b="1" u="sng" dirty="0" smtClean="0">
              <a:latin typeface="Times New Roman" panose="02020603050405020304" pitchFamily="18" charset="0"/>
              <a:cs typeface="Times New Roman" panose="02020603050405020304" pitchFamily="18" charset="0"/>
            </a:endParaRP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SÖZLEŞMEYE DAVET</a:t>
            </a:r>
          </a:p>
        </p:txBody>
      </p:sp>
    </p:spTree>
    <p:extLst>
      <p:ext uri="{BB962C8B-B14F-4D97-AF65-F5344CB8AC3E}">
        <p14:creationId xmlns:p14="http://schemas.microsoft.com/office/powerpoint/2010/main" val="35896924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SÖZLEŞMEYE DAVET</a:t>
            </a:r>
          </a:p>
        </p:txBody>
      </p:sp>
      <p:sp>
        <p:nvSpPr>
          <p:cNvPr id="3" name="Dikdörtgen 2"/>
          <p:cNvSpPr/>
          <p:nvPr/>
        </p:nvSpPr>
        <p:spPr>
          <a:xfrm>
            <a:off x="1026942" y="1350497"/>
            <a:ext cx="10494498" cy="2600199"/>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smtClean="0">
                <a:latin typeface="Times New Roman" panose="02020603050405020304" pitchFamily="18" charset="0"/>
                <a:cs typeface="Times New Roman" panose="02020603050405020304" pitchFamily="18" charset="0"/>
              </a:rPr>
              <a:t>43 </a:t>
            </a:r>
            <a:r>
              <a:rPr lang="tr-TR" sz="2800" b="1" u="sng" dirty="0">
                <a:latin typeface="Times New Roman" panose="02020603050405020304" pitchFamily="18" charset="0"/>
                <a:cs typeface="Times New Roman" panose="02020603050405020304" pitchFamily="18" charset="0"/>
              </a:rPr>
              <a:t>üncü madde hükmü gereğince </a:t>
            </a:r>
            <a:r>
              <a:rPr lang="tr-TR" sz="2800" b="1" u="sng" dirty="0" smtClean="0">
                <a:latin typeface="Times New Roman" panose="02020603050405020304" pitchFamily="18" charset="0"/>
                <a:cs typeface="Times New Roman" panose="02020603050405020304" pitchFamily="18" charset="0"/>
              </a:rPr>
              <a:t>sözleşmeden </a:t>
            </a:r>
            <a:r>
              <a:rPr lang="tr-TR" sz="2800" b="1" u="sng" dirty="0">
                <a:latin typeface="Times New Roman" panose="02020603050405020304" pitchFamily="18" charset="0"/>
                <a:cs typeface="Times New Roman" panose="02020603050405020304" pitchFamily="18" charset="0"/>
              </a:rPr>
              <a:t>önce kesin teminat alınmayan </a:t>
            </a:r>
            <a:r>
              <a:rPr lang="tr-TR" sz="2800" b="1" u="sng" dirty="0" smtClean="0">
                <a:latin typeface="Times New Roman" panose="02020603050405020304" pitchFamily="18" charset="0"/>
                <a:cs typeface="Times New Roman" panose="02020603050405020304" pitchFamily="18" charset="0"/>
              </a:rPr>
              <a:t>danışmanlık </a:t>
            </a:r>
            <a:r>
              <a:rPr lang="tr-TR" sz="2800" b="1" u="sng" dirty="0">
                <a:latin typeface="Times New Roman" panose="02020603050405020304" pitchFamily="18" charset="0"/>
                <a:cs typeface="Times New Roman" panose="02020603050405020304" pitchFamily="18" charset="0"/>
              </a:rPr>
              <a:t>hizmet ihalelerinde </a:t>
            </a:r>
            <a:r>
              <a:rPr lang="tr-TR" sz="2800" b="1" u="sng" dirty="0" smtClean="0">
                <a:latin typeface="Times New Roman" panose="02020603050405020304" pitchFamily="18" charset="0"/>
                <a:cs typeface="Times New Roman" panose="02020603050405020304" pitchFamily="18" charset="0"/>
              </a:rPr>
              <a:t>sözleşmeye </a:t>
            </a:r>
            <a:r>
              <a:rPr lang="tr-TR" sz="2800" b="1" u="sng" dirty="0">
                <a:latin typeface="Times New Roman" panose="02020603050405020304" pitchFamily="18" charset="0"/>
                <a:cs typeface="Times New Roman" panose="02020603050405020304" pitchFamily="18" charset="0"/>
              </a:rPr>
              <a:t>davet ise, kesin teminat istenilmeksizin birinci fıkra hükümlerine göre yapılır.</a:t>
            </a:r>
          </a:p>
        </p:txBody>
      </p:sp>
    </p:spTree>
    <p:extLst>
      <p:ext uri="{BB962C8B-B14F-4D97-AF65-F5344CB8AC3E}">
        <p14:creationId xmlns:p14="http://schemas.microsoft.com/office/powerpoint/2010/main" val="5215014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478300" y="1062111"/>
            <a:ext cx="11113477" cy="5262979"/>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a:latin typeface="Times New Roman" panose="02020603050405020304" pitchFamily="18" charset="0"/>
                <a:cs typeface="Times New Roman" panose="02020603050405020304" pitchFamily="18" charset="0"/>
              </a:rPr>
              <a:t>Madde 43- </a:t>
            </a:r>
            <a:r>
              <a:rPr lang="tr-TR" sz="2800" b="1" u="sng" dirty="0">
                <a:latin typeface="Times New Roman" panose="02020603050405020304" pitchFamily="18" charset="0"/>
                <a:cs typeface="Times New Roman" panose="02020603050405020304" pitchFamily="18" charset="0"/>
              </a:rPr>
              <a:t>Taahhüdün </a:t>
            </a:r>
            <a:r>
              <a:rPr lang="tr-TR" sz="2800" b="1" u="sng" dirty="0" smtClean="0">
                <a:latin typeface="Times New Roman" panose="02020603050405020304" pitchFamily="18" charset="0"/>
                <a:cs typeface="Times New Roman" panose="02020603050405020304" pitchFamily="18" charset="0"/>
              </a:rPr>
              <a:t>sözleşme </a:t>
            </a:r>
            <a:r>
              <a:rPr lang="tr-TR" sz="2800" b="1" u="sng" dirty="0">
                <a:latin typeface="Times New Roman" panose="02020603050405020304" pitchFamily="18" charset="0"/>
                <a:cs typeface="Times New Roman" panose="02020603050405020304" pitchFamily="18" charset="0"/>
              </a:rPr>
              <a:t>ve ihale dokümanı hükümlerine uygun olarak yerine getirilmesini sağlamak amacıyla, </a:t>
            </a:r>
            <a:r>
              <a:rPr lang="tr-TR" sz="2800" b="1" u="sng" dirty="0" smtClean="0">
                <a:latin typeface="Times New Roman" panose="02020603050405020304" pitchFamily="18" charset="0"/>
                <a:cs typeface="Times New Roman" panose="02020603050405020304" pitchFamily="18" charset="0"/>
              </a:rPr>
              <a:t>sözleşmenin </a:t>
            </a:r>
            <a:r>
              <a:rPr lang="tr-TR" sz="2800" b="1" u="sng" dirty="0">
                <a:latin typeface="Times New Roman" panose="02020603050405020304" pitchFamily="18" charset="0"/>
                <a:cs typeface="Times New Roman" panose="02020603050405020304" pitchFamily="18" charset="0"/>
              </a:rPr>
              <a:t>yapılmasından önce ihale üzerinde kalan istekliden ihale bedeli üzerinden hesaplanmak suretiyle % 6 oranında kesin teminat alınır. </a:t>
            </a:r>
            <a:endParaRPr lang="tr-TR" sz="2800" b="1" u="sng"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Ancak</a:t>
            </a:r>
            <a:r>
              <a:rPr lang="tr-TR" sz="2800" dirty="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danışmanlık </a:t>
            </a:r>
            <a:r>
              <a:rPr lang="tr-TR" sz="2800" dirty="0">
                <a:latin typeface="Times New Roman" panose="02020603050405020304" pitchFamily="18" charset="0"/>
                <a:cs typeface="Times New Roman" panose="02020603050405020304" pitchFamily="18" charset="0"/>
              </a:rPr>
              <a:t>hizmet ihalelerinde ihale dokümanında belirtilmesi kaydıyla, kesin teminat </a:t>
            </a:r>
            <a:r>
              <a:rPr lang="tr-TR" sz="2800" dirty="0" smtClean="0">
                <a:latin typeface="Times New Roman" panose="02020603050405020304" pitchFamily="18" charset="0"/>
                <a:cs typeface="Times New Roman" panose="02020603050405020304" pitchFamily="18" charset="0"/>
              </a:rPr>
              <a:t>sözleşme </a:t>
            </a:r>
            <a:r>
              <a:rPr lang="tr-TR" sz="2800" dirty="0">
                <a:latin typeface="Times New Roman" panose="02020603050405020304" pitchFamily="18" charset="0"/>
                <a:cs typeface="Times New Roman" panose="02020603050405020304" pitchFamily="18" charset="0"/>
              </a:rPr>
              <a:t>yapılmadan önce alınmayabilir. Bu durumda, düzenlenecek her hak </a:t>
            </a:r>
            <a:r>
              <a:rPr lang="tr-TR" sz="2800" dirty="0" smtClean="0">
                <a:latin typeface="Times New Roman" panose="02020603050405020304" pitchFamily="18" charset="0"/>
                <a:cs typeface="Times New Roman" panose="02020603050405020304" pitchFamily="18" charset="0"/>
              </a:rPr>
              <a:t>edişten </a:t>
            </a:r>
            <a:r>
              <a:rPr lang="tr-TR" sz="2800" dirty="0">
                <a:latin typeface="Times New Roman" panose="02020603050405020304" pitchFamily="18" charset="0"/>
                <a:cs typeface="Times New Roman" panose="02020603050405020304" pitchFamily="18" charset="0"/>
              </a:rPr>
              <a:t>% 6 oranında yapılacak kesintiler teminat olarak alıkonulur. </a:t>
            </a:r>
            <a:endParaRPr lang="tr-TR" sz="2800" dirty="0" smtClean="0">
              <a:latin typeface="Times New Roman" panose="02020603050405020304" pitchFamily="18" charset="0"/>
              <a:cs typeface="Times New Roman" panose="02020603050405020304" pitchFamily="18" charset="0"/>
            </a:endParaRP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KESİN TEMİNAT</a:t>
            </a:r>
          </a:p>
        </p:txBody>
      </p:sp>
    </p:spTree>
    <p:extLst>
      <p:ext uri="{BB962C8B-B14F-4D97-AF65-F5344CB8AC3E}">
        <p14:creationId xmlns:p14="http://schemas.microsoft.com/office/powerpoint/2010/main" val="2013016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KESİN TEMİNAT</a:t>
            </a:r>
          </a:p>
        </p:txBody>
      </p:sp>
      <p:sp>
        <p:nvSpPr>
          <p:cNvPr id="3" name="Dikdörtgen 2"/>
          <p:cNvSpPr/>
          <p:nvPr/>
        </p:nvSpPr>
        <p:spPr>
          <a:xfrm>
            <a:off x="759655" y="1420837"/>
            <a:ext cx="10297551" cy="2677656"/>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Kurum</a:t>
            </a:r>
            <a:r>
              <a:rPr lang="tr-TR" sz="2800" dirty="0">
                <a:latin typeface="Times New Roman" panose="02020603050405020304" pitchFamily="18" charset="0"/>
                <a:cs typeface="Times New Roman" panose="02020603050405020304" pitchFamily="18" charset="0"/>
              </a:rPr>
              <a:t>, ihale üzerinde kalan isteklinin teklifinin sınır değerin altında olması halinde, bu istekliden </a:t>
            </a:r>
            <a:r>
              <a:rPr lang="tr-TR" sz="2800" dirty="0" smtClean="0">
                <a:latin typeface="Times New Roman" panose="02020603050405020304" pitchFamily="18" charset="0"/>
                <a:cs typeface="Times New Roman" panose="02020603050405020304" pitchFamily="18" charset="0"/>
              </a:rPr>
              <a:t>yaklaşık </a:t>
            </a:r>
            <a:r>
              <a:rPr lang="tr-TR" sz="2800" dirty="0">
                <a:latin typeface="Times New Roman" panose="02020603050405020304" pitchFamily="18" charset="0"/>
                <a:cs typeface="Times New Roman" panose="02020603050405020304" pitchFamily="18" charset="0"/>
              </a:rPr>
              <a:t>maliyetin % 6’sından az ve % 15’inden fazla olmamak üzere alınacak kesin teminat oranına </a:t>
            </a:r>
            <a:r>
              <a:rPr lang="tr-TR" sz="2800" dirty="0" smtClean="0">
                <a:latin typeface="Times New Roman" panose="02020603050405020304" pitchFamily="18" charset="0"/>
                <a:cs typeface="Times New Roman" panose="02020603050405020304" pitchFamily="18" charset="0"/>
              </a:rPr>
              <a:t>ilişkin </a:t>
            </a:r>
            <a:r>
              <a:rPr lang="tr-TR" sz="2800" dirty="0">
                <a:latin typeface="Times New Roman" panose="02020603050405020304" pitchFamily="18" charset="0"/>
                <a:cs typeface="Times New Roman" panose="02020603050405020304" pitchFamily="18" charset="0"/>
              </a:rPr>
              <a:t>düzenlemeler yapabilir.</a:t>
            </a:r>
          </a:p>
        </p:txBody>
      </p:sp>
    </p:spTree>
    <p:extLst>
      <p:ext uri="{BB962C8B-B14F-4D97-AF65-F5344CB8AC3E}">
        <p14:creationId xmlns:p14="http://schemas.microsoft.com/office/powerpoint/2010/main" val="11799229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03385" y="1322363"/>
            <a:ext cx="10705513" cy="461664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a:latin typeface="Times New Roman" panose="02020603050405020304" pitchFamily="18" charset="0"/>
                <a:cs typeface="Times New Roman" panose="02020603050405020304" pitchFamily="18" charset="0"/>
              </a:rPr>
              <a:t>Yapılan bütün ihaleler bir </a:t>
            </a:r>
            <a:r>
              <a:rPr lang="tr-TR" sz="2800" b="1" u="sng" dirty="0" smtClean="0">
                <a:latin typeface="Times New Roman" panose="02020603050405020304" pitchFamily="18" charset="0"/>
                <a:cs typeface="Times New Roman" panose="02020603050405020304" pitchFamily="18" charset="0"/>
              </a:rPr>
              <a:t>sözleşmeye </a:t>
            </a:r>
            <a:r>
              <a:rPr lang="tr-TR" sz="2800" b="1" u="sng" dirty="0">
                <a:latin typeface="Times New Roman" panose="02020603050405020304" pitchFamily="18" charset="0"/>
                <a:cs typeface="Times New Roman" panose="02020603050405020304" pitchFamily="18" charset="0"/>
              </a:rPr>
              <a:t>bağlanır. </a:t>
            </a:r>
            <a:r>
              <a:rPr lang="tr-TR" sz="2800" b="1" u="sng" dirty="0" smtClean="0">
                <a:latin typeface="Times New Roman" panose="02020603050405020304" pitchFamily="18" charset="0"/>
                <a:cs typeface="Times New Roman" panose="02020603050405020304" pitchFamily="18" charset="0"/>
              </a:rPr>
              <a:t>Sözleşmeler </a:t>
            </a:r>
            <a:r>
              <a:rPr lang="tr-TR" sz="2800" b="1" u="sng" dirty="0">
                <a:latin typeface="Times New Roman" panose="02020603050405020304" pitchFamily="18" charset="0"/>
                <a:cs typeface="Times New Roman" panose="02020603050405020304" pitchFamily="18" charset="0"/>
              </a:rPr>
              <a:t>idarece hazırlanır ve ihale yetkilisi ile yüklenici tarafından imzalanır. Yüklenicinin ortak </a:t>
            </a:r>
            <a:r>
              <a:rPr lang="tr-TR" sz="2800" b="1" u="sng" dirty="0" smtClean="0">
                <a:latin typeface="Times New Roman" panose="02020603050405020304" pitchFamily="18" charset="0"/>
                <a:cs typeface="Times New Roman" panose="02020603050405020304" pitchFamily="18" charset="0"/>
              </a:rPr>
              <a:t>girişim </a:t>
            </a:r>
            <a:r>
              <a:rPr lang="tr-TR" sz="2800" b="1" u="sng" dirty="0">
                <a:latin typeface="Times New Roman" panose="02020603050405020304" pitchFamily="18" charset="0"/>
                <a:cs typeface="Times New Roman" panose="02020603050405020304" pitchFamily="18" charset="0"/>
              </a:rPr>
              <a:t>olması halinde, </a:t>
            </a:r>
            <a:r>
              <a:rPr lang="tr-TR" sz="2800" b="1" u="sng" dirty="0" smtClean="0">
                <a:latin typeface="Times New Roman" panose="02020603050405020304" pitchFamily="18" charset="0"/>
                <a:cs typeface="Times New Roman" panose="02020603050405020304" pitchFamily="18" charset="0"/>
              </a:rPr>
              <a:t>sözleşmeler </a:t>
            </a:r>
            <a:r>
              <a:rPr lang="tr-TR" sz="2800" b="1" u="sng" dirty="0">
                <a:latin typeface="Times New Roman" panose="02020603050405020304" pitchFamily="18" charset="0"/>
                <a:cs typeface="Times New Roman" panose="02020603050405020304" pitchFamily="18" charset="0"/>
              </a:rPr>
              <a:t>ortak </a:t>
            </a:r>
            <a:r>
              <a:rPr lang="tr-TR" sz="2800" b="1" u="sng" dirty="0" smtClean="0">
                <a:latin typeface="Times New Roman" panose="02020603050405020304" pitchFamily="18" charset="0"/>
                <a:cs typeface="Times New Roman" panose="02020603050405020304" pitchFamily="18" charset="0"/>
              </a:rPr>
              <a:t>girişimin </a:t>
            </a:r>
            <a:r>
              <a:rPr lang="tr-TR" sz="2800" b="1" u="sng" dirty="0">
                <a:latin typeface="Times New Roman" panose="02020603050405020304" pitchFamily="18" charset="0"/>
                <a:cs typeface="Times New Roman" panose="02020603050405020304" pitchFamily="18" charset="0"/>
              </a:rPr>
              <a:t>bütün ortakları tarafından imzalanır.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dokümanında aksi belirtilmedikçe </a:t>
            </a:r>
            <a:r>
              <a:rPr lang="tr-TR" sz="2800" b="1" u="sng" dirty="0" smtClean="0">
                <a:latin typeface="Times New Roman" panose="02020603050405020304" pitchFamily="18" charset="0"/>
                <a:cs typeface="Times New Roman" panose="02020603050405020304" pitchFamily="18" charset="0"/>
              </a:rPr>
              <a:t>sözleşmelerin </a:t>
            </a:r>
            <a:r>
              <a:rPr lang="tr-TR" sz="2800" b="1" u="sng" dirty="0">
                <a:latin typeface="Times New Roman" panose="02020603050405020304" pitchFamily="18" charset="0"/>
                <a:cs typeface="Times New Roman" panose="02020603050405020304" pitchFamily="18" charset="0"/>
              </a:rPr>
              <a:t>notere tescili ve onaylattırılması zorunlu değildir. </a:t>
            </a:r>
            <a:endParaRPr lang="tr-TR" sz="2800" b="1" u="sng" dirty="0" smtClean="0">
              <a:latin typeface="Times New Roman" panose="02020603050405020304" pitchFamily="18" charset="0"/>
              <a:cs typeface="Times New Roman" panose="02020603050405020304" pitchFamily="18" charset="0"/>
            </a:endParaRPr>
          </a:p>
          <a:p>
            <a:pPr marL="457200" indent="-457200" algn="just">
              <a:lnSpc>
                <a:spcPct val="150000"/>
              </a:lnSpc>
              <a:buFont typeface="Wingdings" panose="05000000000000000000" pitchFamily="2" charset="2"/>
              <a:buChar char="Ø"/>
            </a:pP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dokümanında belirtilen </a:t>
            </a:r>
            <a:r>
              <a:rPr lang="tr-TR" sz="2800" dirty="0" smtClean="0">
                <a:latin typeface="Times New Roman" panose="02020603050405020304" pitchFamily="18" charset="0"/>
                <a:cs typeface="Times New Roman" panose="02020603050405020304" pitchFamily="18" charset="0"/>
              </a:rPr>
              <a:t>şartlara </a:t>
            </a:r>
            <a:r>
              <a:rPr lang="tr-TR" sz="2800" dirty="0">
                <a:latin typeface="Times New Roman" panose="02020603050405020304" pitchFamily="18" charset="0"/>
                <a:cs typeface="Times New Roman" panose="02020603050405020304" pitchFamily="18" charset="0"/>
              </a:rPr>
              <a:t>aykırı </a:t>
            </a:r>
            <a:r>
              <a:rPr lang="tr-TR" sz="2800" dirty="0" smtClean="0">
                <a:latin typeface="Times New Roman" panose="02020603050405020304" pitchFamily="18" charset="0"/>
                <a:cs typeface="Times New Roman" panose="02020603050405020304" pitchFamily="18" charset="0"/>
              </a:rPr>
              <a:t>sözleşme düzenlenemez.</a:t>
            </a:r>
            <a:endParaRPr lang="tr-TR" sz="2800" dirty="0">
              <a:latin typeface="Times New Roman" panose="02020603050405020304" pitchFamily="18" charset="0"/>
              <a:cs typeface="Times New Roman" panose="02020603050405020304" pitchFamily="18" charset="0"/>
            </a:endParaRP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İHALENİN SÖZLEŞMEYE BAĞLANMASI</a:t>
            </a:r>
          </a:p>
        </p:txBody>
      </p:sp>
    </p:spTree>
    <p:extLst>
      <p:ext uri="{BB962C8B-B14F-4D97-AF65-F5344CB8AC3E}">
        <p14:creationId xmlns:p14="http://schemas.microsoft.com/office/powerpoint/2010/main" val="13100950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548641" y="948690"/>
            <a:ext cx="10691446" cy="590931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tr-TR" sz="2800" b="1" u="sng" dirty="0">
                <a:latin typeface="Times New Roman" panose="02020603050405020304" pitchFamily="18" charset="0"/>
                <a:cs typeface="Times New Roman" panose="02020603050405020304" pitchFamily="18" charset="0"/>
              </a:rPr>
              <a:t>Bu Kanun kapsamında yer alan idarelerin yapım </a:t>
            </a:r>
            <a:r>
              <a:rPr lang="tr-TR" sz="2800" b="1" u="sng" dirty="0" smtClean="0">
                <a:latin typeface="Times New Roman" panose="02020603050405020304" pitchFamily="18" charset="0"/>
                <a:cs typeface="Times New Roman" panose="02020603050405020304" pitchFamily="18" charset="0"/>
              </a:rPr>
              <a:t>işleri </a:t>
            </a:r>
            <a:r>
              <a:rPr lang="tr-TR" sz="2800" b="1" u="sng" dirty="0">
                <a:latin typeface="Times New Roman" panose="02020603050405020304" pitchFamily="18" charset="0"/>
                <a:cs typeface="Times New Roman" panose="02020603050405020304" pitchFamily="18" charset="0"/>
              </a:rPr>
              <a:t>ile mal ve hizmet alımlarının sonuçları, 42 inci maddeye göre gönderilenler hariç, en geç on </a:t>
            </a:r>
            <a:r>
              <a:rPr lang="tr-TR" sz="2800" b="1" u="sng" dirty="0" smtClean="0">
                <a:latin typeface="Times New Roman" panose="02020603050405020304" pitchFamily="18" charset="0"/>
                <a:cs typeface="Times New Roman" panose="02020603050405020304" pitchFamily="18" charset="0"/>
              </a:rPr>
              <a:t>beş </a:t>
            </a:r>
            <a:r>
              <a:rPr lang="tr-TR" sz="2800" b="1" u="sng" dirty="0">
                <a:latin typeface="Times New Roman" panose="02020603050405020304" pitchFamily="18" charset="0"/>
                <a:cs typeface="Times New Roman" panose="02020603050405020304" pitchFamily="18" charset="0"/>
              </a:rPr>
              <a:t>gün içinde Kuruma bildirilir</a:t>
            </a:r>
            <a:r>
              <a:rPr lang="tr-TR" sz="2800" dirty="0">
                <a:latin typeface="Times New Roman" panose="02020603050405020304" pitchFamily="18" charset="0"/>
                <a:cs typeface="Times New Roman" panose="02020603050405020304" pitchFamily="18" charset="0"/>
              </a:rPr>
              <a:t>. Bu sonuçlardan Kanun kapsamındaki ihalelere </a:t>
            </a:r>
            <a:r>
              <a:rPr lang="tr-TR" sz="2800" dirty="0" smtClean="0">
                <a:latin typeface="Times New Roman" panose="02020603050405020304" pitchFamily="18" charset="0"/>
                <a:cs typeface="Times New Roman" panose="02020603050405020304" pitchFamily="18" charset="0"/>
              </a:rPr>
              <a:t>ilişkin </a:t>
            </a:r>
            <a:r>
              <a:rPr lang="tr-TR" sz="2800" dirty="0">
                <a:latin typeface="Times New Roman" panose="02020603050405020304" pitchFamily="18" charset="0"/>
                <a:cs typeface="Times New Roman" panose="02020603050405020304" pitchFamily="18" charset="0"/>
              </a:rPr>
              <a:t>olanlar Kurum tarafından Kamu </a:t>
            </a:r>
            <a:r>
              <a:rPr lang="tr-TR" sz="2800" dirty="0" smtClean="0">
                <a:latin typeface="Times New Roman" panose="02020603050405020304" pitchFamily="18" charset="0"/>
                <a:cs typeface="Times New Roman" panose="02020603050405020304" pitchFamily="18" charset="0"/>
              </a:rPr>
              <a:t>İhale </a:t>
            </a:r>
            <a:r>
              <a:rPr lang="tr-TR" sz="2800" dirty="0">
                <a:latin typeface="Times New Roman" panose="02020603050405020304" pitchFamily="18" charset="0"/>
                <a:cs typeface="Times New Roman" panose="02020603050405020304" pitchFamily="18" charset="0"/>
              </a:rPr>
              <a:t>Bülteninde yayımlanır. Sonuç bildirimlerinde yer verilecek bilgiler ile savunma, güvenlik ve istihbarat alanlarında görev yapan idarelerin Kanun kapsamında yaptıkları mal ve hizmet alımları ile yapım </a:t>
            </a:r>
            <a:r>
              <a:rPr lang="tr-TR" sz="2800" dirty="0" smtClean="0">
                <a:latin typeface="Times New Roman" panose="02020603050405020304" pitchFamily="18" charset="0"/>
                <a:cs typeface="Times New Roman" panose="02020603050405020304" pitchFamily="18" charset="0"/>
              </a:rPr>
              <a:t>işlerine ilişkin </a:t>
            </a:r>
            <a:r>
              <a:rPr lang="tr-TR" sz="2800" dirty="0">
                <a:latin typeface="Times New Roman" panose="02020603050405020304" pitchFamily="18" charset="0"/>
                <a:cs typeface="Times New Roman" panose="02020603050405020304" pitchFamily="18" charset="0"/>
              </a:rPr>
              <a:t>ihale sonuçlarından hangilerinin yayımlanacağı ilgili idarenin </a:t>
            </a:r>
            <a:r>
              <a:rPr lang="tr-TR" sz="2800" dirty="0" smtClean="0">
                <a:latin typeface="Times New Roman" panose="02020603050405020304" pitchFamily="18" charset="0"/>
                <a:cs typeface="Times New Roman" panose="02020603050405020304" pitchFamily="18" charset="0"/>
              </a:rPr>
              <a:t>görüşü </a:t>
            </a:r>
            <a:r>
              <a:rPr lang="tr-TR" sz="2800" dirty="0">
                <a:latin typeface="Times New Roman" panose="02020603050405020304" pitchFamily="18" charset="0"/>
                <a:cs typeface="Times New Roman" panose="02020603050405020304" pitchFamily="18" charset="0"/>
              </a:rPr>
              <a:t>alınarak Kurum tarafından belirlenir.</a:t>
            </a:r>
          </a:p>
        </p:txBody>
      </p:sp>
      <p:sp>
        <p:nvSpPr>
          <p:cNvPr id="4" name="Rectangle 1"/>
          <p:cNvSpPr/>
          <p:nvPr/>
        </p:nvSpPr>
        <p:spPr>
          <a:xfrm>
            <a:off x="0" y="-24618"/>
            <a:ext cx="12079458"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tr-TR" sz="2800" dirty="0">
                <a:latin typeface="Times New Roman" panose="02020603050405020304" pitchFamily="18" charset="0"/>
                <a:cs typeface="Times New Roman" panose="02020603050405020304" pitchFamily="18" charset="0"/>
              </a:rPr>
              <a:t>SONUÇ BİLDİRİMİ</a:t>
            </a:r>
          </a:p>
        </p:txBody>
      </p:sp>
    </p:spTree>
    <p:extLst>
      <p:ext uri="{BB962C8B-B14F-4D97-AF65-F5344CB8AC3E}">
        <p14:creationId xmlns:p14="http://schemas.microsoft.com/office/powerpoint/2010/main" val="17413912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146304"/>
            <a:ext cx="5630067" cy="523220"/>
          </a:xfrm>
          <a:prstGeom prst="rect">
            <a:avLst/>
          </a:prstGeom>
          <a:noFill/>
        </p:spPr>
        <p:txBody>
          <a:bodyPr wrap="none">
            <a:spAutoFit/>
          </a:bodyPr>
          <a:lstStyle/>
          <a:p>
            <a:pPr>
              <a:defRPr sz="2500" b="1">
                <a:solidFill>
                  <a:srgbClr val="FFFFFF"/>
                </a:solidFill>
              </a:defRPr>
            </a:pPr>
            <a:r>
              <a:rPr sz="2800" dirty="0">
                <a:latin typeface="Times New Roman" panose="02020603050405020304" pitchFamily="18" charset="0"/>
                <a:cs typeface="Times New Roman" panose="02020603050405020304" pitchFamily="18" charset="0"/>
              </a:rPr>
              <a:t>2026 </a:t>
            </a:r>
            <a:r>
              <a:rPr sz="2800" dirty="0" err="1">
                <a:latin typeface="Times New Roman" panose="02020603050405020304" pitchFamily="18" charset="0"/>
                <a:cs typeface="Times New Roman" panose="02020603050405020304" pitchFamily="18" charset="0"/>
              </a:rPr>
              <a:t>İçin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Güncel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Uygulama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Notları</a:t>
            </a:r>
            <a:endParaRPr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57200" y="858777"/>
            <a:ext cx="10972800" cy="5570243"/>
          </a:xfrm>
          <a:prstGeom prst="rect">
            <a:avLst/>
          </a:prstGeom>
          <a:noFill/>
        </p:spPr>
        <p:txBody>
          <a:bodyPr wrap="square" lIns="73152" rIns="45720">
            <a:spAutoFit/>
          </a:bodyPr>
          <a:lstStyle/>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dirty="0">
                <a:latin typeface="Times New Roman" panose="02020603050405020304" pitchFamily="18" charset="0"/>
                <a:cs typeface="Times New Roman" panose="02020603050405020304" pitchFamily="18" charset="0"/>
              </a:rPr>
              <a:t>09.04.2026 </a:t>
            </a:r>
            <a:r>
              <a:rPr sz="2800" dirty="0" err="1">
                <a:latin typeface="Times New Roman" panose="02020603050405020304" pitchFamily="18" charset="0"/>
                <a:cs typeface="Times New Roman" panose="02020603050405020304" pitchFamily="18" charset="0"/>
              </a:rPr>
              <a:t>tarihli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Resmî</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Gazete'de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kamu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ihale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mevzuatında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çeşitli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değişiklikler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yayımlanmıştır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dirty="0">
                <a:latin typeface="Times New Roman" panose="02020603050405020304" pitchFamily="18" charset="0"/>
                <a:cs typeface="Times New Roman" panose="02020603050405020304" pitchFamily="18" charset="0"/>
              </a:rPr>
              <a:t>16.07.2026 </a:t>
            </a:r>
            <a:r>
              <a:rPr sz="2800" dirty="0" err="1">
                <a:latin typeface="Times New Roman" panose="02020603050405020304" pitchFamily="18" charset="0"/>
                <a:cs typeface="Times New Roman" panose="02020603050405020304" pitchFamily="18" charset="0"/>
              </a:rPr>
              <a:t>tarihinde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yenilenen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doğrudan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temin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uygulaması</a:t>
            </a:r>
            <a:r>
              <a:rPr sz="2800" dirty="0">
                <a:latin typeface="Times New Roman" panose="02020603050405020304" pitchFamily="18" charset="0"/>
                <a:cs typeface="Times New Roman" panose="02020603050405020304" pitchFamily="18" charset="0"/>
              </a:rPr>
              <a:t> pilot </a:t>
            </a:r>
            <a:r>
              <a:rPr sz="2800" dirty="0" err="1">
                <a:latin typeface="Times New Roman" panose="02020603050405020304" pitchFamily="18" charset="0"/>
                <a:cs typeface="Times New Roman" panose="02020603050405020304" pitchFamily="18" charset="0"/>
              </a:rPr>
              <a:t>idarelerin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kullanımına</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açılmıştır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dirty="0">
                <a:latin typeface="Times New Roman" panose="02020603050405020304" pitchFamily="18" charset="0"/>
                <a:cs typeface="Times New Roman" panose="02020603050405020304" pitchFamily="18" charset="0"/>
              </a:rPr>
              <a:t>EKAP </a:t>
            </a:r>
            <a:r>
              <a:rPr sz="2800" dirty="0" err="1">
                <a:latin typeface="Times New Roman" panose="02020603050405020304" pitchFamily="18" charset="0"/>
                <a:cs typeface="Times New Roman" panose="02020603050405020304" pitchFamily="18" charset="0"/>
              </a:rPr>
              <a:t>Yardım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Portalında</a:t>
            </a:r>
            <a:r>
              <a:rPr sz="2800" dirty="0">
                <a:latin typeface="Times New Roman" panose="02020603050405020304" pitchFamily="18" charset="0"/>
                <a:cs typeface="Times New Roman" panose="02020603050405020304" pitchFamily="18" charset="0"/>
              </a:rPr>
              <a:t> 16.07.2026 </a:t>
            </a:r>
            <a:r>
              <a:rPr sz="2800" dirty="0" err="1">
                <a:latin typeface="Times New Roman" panose="02020603050405020304" pitchFamily="18" charset="0"/>
                <a:cs typeface="Times New Roman" panose="02020603050405020304" pitchFamily="18" charset="0"/>
              </a:rPr>
              <a:t>tarihli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doğrudan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temin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duyuru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e-</a:t>
            </a:r>
            <a:r>
              <a:rPr sz="2800" dirty="0" err="1">
                <a:latin typeface="Times New Roman" panose="02020603050405020304" pitchFamily="18" charset="0"/>
                <a:cs typeface="Times New Roman" panose="02020603050405020304" pitchFamily="18" charset="0"/>
              </a:rPr>
              <a:t>fiyat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teklifi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kılavuzları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yayımlanmıştır</a:t>
            </a:r>
            <a:r>
              <a:rPr sz="2800" dirty="0">
                <a:latin typeface="Times New Roman" panose="02020603050405020304" pitchFamily="18" charset="0"/>
                <a:cs typeface="Times New Roman" panose="02020603050405020304" pitchFamily="18" charset="0"/>
              </a:rPr>
              <a:t>.</a:t>
            </a:r>
          </a:p>
          <a:p>
            <a:pPr marL="457200" indent="-457200" algn="just">
              <a:lnSpc>
                <a:spcPct val="150000"/>
              </a:lnSpc>
              <a:spcAft>
                <a:spcPts val="1000"/>
              </a:spcAft>
              <a:buFont typeface="Wingdings" panose="05000000000000000000" pitchFamily="2" charset="2"/>
              <a:buChar char="Ø"/>
              <a:defRPr sz="2000" b="0">
                <a:solidFill>
                  <a:srgbClr val="2D2D2D"/>
                </a:solidFill>
              </a:defRPr>
            </a:pPr>
            <a:r>
              <a:rPr sz="2800" dirty="0" err="1">
                <a:latin typeface="Times New Roman" panose="02020603050405020304" pitchFamily="18" charset="0"/>
                <a:cs typeface="Times New Roman" panose="02020603050405020304" pitchFamily="18" charset="0"/>
              </a:rPr>
              <a:t>İşlem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yapılmadan</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önce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güncel</a:t>
            </a:r>
            <a:r>
              <a:rPr sz="2800" dirty="0">
                <a:latin typeface="Times New Roman" panose="02020603050405020304" pitchFamily="18" charset="0"/>
                <a:cs typeface="Times New Roman" panose="02020603050405020304" pitchFamily="18" charset="0"/>
              </a:rPr>
              <a:t> KİK/EKAP </a:t>
            </a:r>
            <a:r>
              <a:rPr sz="2800" dirty="0" err="1">
                <a:latin typeface="Times New Roman" panose="02020603050405020304" pitchFamily="18" charset="0"/>
                <a:cs typeface="Times New Roman" panose="02020603050405020304" pitchFamily="18" charset="0"/>
              </a:rPr>
              <a:t>duyuruları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mevzuat</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metinleri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kontrol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edilmelidir</a:t>
            </a:r>
            <a:r>
              <a:rPr sz="2800" dirty="0">
                <a:latin typeface="Times New Roman" panose="02020603050405020304" pitchFamily="18" charset="0"/>
                <a:cs typeface="Times New Roman" panose="02020603050405020304" pitchFamily="18" charset="0"/>
              </a:rPr>
              <a:t>.</a:t>
            </a: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30</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30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24690" y="155683"/>
            <a:ext cx="2479965" cy="861774"/>
          </a:xfrm>
          <a:prstGeom prst="rect">
            <a:avLst/>
          </a:prstGeom>
          <a:noFill/>
        </p:spPr>
        <p:txBody>
          <a:bodyPr wrap="square">
            <a:spAutoFit/>
          </a:bodyPr>
          <a:lstStyle/>
          <a:p>
            <a:pPr>
              <a:defRPr sz="2500" b="1">
                <a:solidFill>
                  <a:srgbClr val="FFFFFF"/>
                </a:solidFill>
              </a:defRPr>
            </a:pPr>
            <a:r>
              <a:rPr dirty="0" err="1" smtClean="0"/>
              <a:t>Kaynaklar</a:t>
            </a:r>
            <a:r>
              <a:rPr lang="tr-TR" dirty="0" smtClean="0"/>
              <a:t>:</a:t>
            </a:r>
            <a:r>
              <a:rPr dirty="0"/>
              <a:t/>
            </a:r>
            <a:br>
              <a:rPr dirty="0"/>
            </a:br>
            <a:endParaRPr dirty="0"/>
          </a:p>
        </p:txBody>
      </p:sp>
      <p:sp>
        <p:nvSpPr>
          <p:cNvPr id="4" name="TextBox 3"/>
          <p:cNvSpPr txBox="1"/>
          <p:nvPr/>
        </p:nvSpPr>
        <p:spPr>
          <a:xfrm>
            <a:off x="457200" y="1063177"/>
            <a:ext cx="10972800" cy="4534062"/>
          </a:xfrm>
          <a:prstGeom prst="rect">
            <a:avLst/>
          </a:prstGeom>
          <a:noFill/>
        </p:spPr>
        <p:txBody>
          <a:bodyPr wrap="square" lIns="73152" rIns="45720">
            <a:spAutoFit/>
          </a:bodyPr>
          <a:lstStyle/>
          <a:p>
            <a:pPr marL="457200" indent="-457200">
              <a:lnSpc>
                <a:spcPct val="150000"/>
              </a:lnSpc>
              <a:spcAft>
                <a:spcPts val="1000"/>
              </a:spcAft>
              <a:buFont typeface="Wingdings" panose="05000000000000000000" pitchFamily="2" charset="2"/>
              <a:buChar char="Ø"/>
              <a:defRPr sz="2000" b="0">
                <a:solidFill>
                  <a:srgbClr val="2D2D2D"/>
                </a:solidFill>
              </a:defRPr>
            </a:pPr>
            <a:r>
              <a:rPr sz="2800" dirty="0" err="1">
                <a:latin typeface="Times New Roman" panose="02020603050405020304" pitchFamily="18" charset="0"/>
                <a:cs typeface="Times New Roman" panose="02020603050405020304" pitchFamily="18" charset="0"/>
              </a:rPr>
              <a:t>Kamu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İhale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Kurumu</a:t>
            </a:r>
            <a:r>
              <a:rPr sz="2800" dirty="0">
                <a:latin typeface="Times New Roman" panose="02020603050405020304" pitchFamily="18" charset="0"/>
                <a:cs typeface="Times New Roman" panose="02020603050405020304" pitchFamily="18" charset="0"/>
              </a:rPr>
              <a:t> – </a:t>
            </a:r>
            <a:r>
              <a:rPr sz="2800" dirty="0" err="1">
                <a:latin typeface="Times New Roman" panose="02020603050405020304" pitchFamily="18" charset="0"/>
                <a:cs typeface="Times New Roman" panose="02020603050405020304" pitchFamily="18" charset="0"/>
              </a:rPr>
              <a:t>Kamu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İhale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Mevzuatı</a:t>
            </a:r>
            <a:r>
              <a:rPr sz="2800" dirty="0">
                <a:latin typeface="Times New Roman" panose="02020603050405020304" pitchFamily="18" charset="0"/>
                <a:cs typeface="Times New Roman" panose="02020603050405020304" pitchFamily="18" charset="0"/>
              </a:rPr>
              <a:t>: ihale.gov.tr/</a:t>
            </a:r>
            <a:r>
              <a:rPr sz="2800" dirty="0" err="1">
                <a:latin typeface="Times New Roman" panose="02020603050405020304" pitchFamily="18" charset="0"/>
                <a:cs typeface="Times New Roman" panose="02020603050405020304" pitchFamily="18" charset="0"/>
              </a:rPr>
              <a:t>Mevzuat</a:t>
            </a:r>
            <a:endParaRPr sz="2800" dirty="0">
              <a:latin typeface="Times New Roman" panose="02020603050405020304" pitchFamily="18" charset="0"/>
              <a:cs typeface="Times New Roman" panose="02020603050405020304" pitchFamily="18" charset="0"/>
            </a:endParaRPr>
          </a:p>
          <a:p>
            <a:pPr marL="457200" indent="-457200">
              <a:lnSpc>
                <a:spcPct val="150000"/>
              </a:lnSpc>
              <a:spcAft>
                <a:spcPts val="1000"/>
              </a:spcAft>
              <a:buFont typeface="Wingdings" panose="05000000000000000000" pitchFamily="2" charset="2"/>
              <a:buChar char="Ø"/>
              <a:defRPr sz="2000" b="0">
                <a:solidFill>
                  <a:srgbClr val="2D2D2D"/>
                </a:solidFill>
              </a:defRPr>
            </a:pPr>
            <a:r>
              <a:rPr sz="2800" dirty="0">
                <a:latin typeface="Times New Roman" panose="02020603050405020304" pitchFamily="18" charset="0"/>
                <a:cs typeface="Times New Roman" panose="02020603050405020304" pitchFamily="18" charset="0"/>
              </a:rPr>
              <a:t>EKAP – </a:t>
            </a:r>
            <a:r>
              <a:rPr sz="2800" dirty="0" err="1">
                <a:latin typeface="Times New Roman" panose="02020603050405020304" pitchFamily="18" charset="0"/>
                <a:cs typeface="Times New Roman" panose="02020603050405020304" pitchFamily="18" charset="0"/>
              </a:rPr>
              <a:t>Elektronik</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Kamu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Alımları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Platformu</a:t>
            </a:r>
            <a:r>
              <a:rPr sz="2800" dirty="0">
                <a:latin typeface="Times New Roman" panose="02020603050405020304" pitchFamily="18" charset="0"/>
                <a:cs typeface="Times New Roman" panose="02020603050405020304" pitchFamily="18" charset="0"/>
              </a:rPr>
              <a:t>: ekap.kik.gov.tr</a:t>
            </a:r>
          </a:p>
          <a:p>
            <a:pPr marL="457200" indent="-457200">
              <a:lnSpc>
                <a:spcPct val="150000"/>
              </a:lnSpc>
              <a:spcAft>
                <a:spcPts val="1000"/>
              </a:spcAft>
              <a:buFont typeface="Wingdings" panose="05000000000000000000" pitchFamily="2" charset="2"/>
              <a:buChar char="Ø"/>
              <a:defRPr sz="2000" b="0">
                <a:solidFill>
                  <a:srgbClr val="2D2D2D"/>
                </a:solidFill>
              </a:defRPr>
            </a:pPr>
            <a:r>
              <a:rPr sz="2800" dirty="0">
                <a:latin typeface="Times New Roman" panose="02020603050405020304" pitchFamily="18" charset="0"/>
                <a:cs typeface="Times New Roman" panose="02020603050405020304" pitchFamily="18" charset="0"/>
              </a:rPr>
              <a:t>EKAP </a:t>
            </a:r>
            <a:r>
              <a:rPr sz="2800" dirty="0" err="1">
                <a:latin typeface="Times New Roman" panose="02020603050405020304" pitchFamily="18" charset="0"/>
                <a:cs typeface="Times New Roman" panose="02020603050405020304" pitchFamily="18" charset="0"/>
              </a:rPr>
              <a:t>Yardım</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Portalı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güncel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kılavuzlar</a:t>
            </a:r>
            <a:endParaRPr sz="2800" dirty="0">
              <a:latin typeface="Times New Roman" panose="02020603050405020304" pitchFamily="18" charset="0"/>
              <a:cs typeface="Times New Roman" panose="02020603050405020304" pitchFamily="18" charset="0"/>
            </a:endParaRPr>
          </a:p>
          <a:p>
            <a:pPr marL="457200" indent="-457200">
              <a:lnSpc>
                <a:spcPct val="150000"/>
              </a:lnSpc>
              <a:spcAft>
                <a:spcPts val="1000"/>
              </a:spcAft>
              <a:buFont typeface="Wingdings" panose="05000000000000000000" pitchFamily="2" charset="2"/>
              <a:buChar char="Ø"/>
              <a:defRPr sz="2000" b="0">
                <a:solidFill>
                  <a:srgbClr val="2D2D2D"/>
                </a:solidFill>
              </a:defRPr>
            </a:pPr>
            <a:r>
              <a:rPr sz="2800" dirty="0">
                <a:latin typeface="Times New Roman" panose="02020603050405020304" pitchFamily="18" charset="0"/>
                <a:cs typeface="Times New Roman" panose="02020603050405020304" pitchFamily="18" charset="0"/>
              </a:rPr>
              <a:t>4734 </a:t>
            </a:r>
            <a:r>
              <a:rPr sz="2800" dirty="0" err="1">
                <a:latin typeface="Times New Roman" panose="02020603050405020304" pitchFamily="18" charset="0"/>
                <a:cs typeface="Times New Roman" panose="02020603050405020304" pitchFamily="18" charset="0"/>
              </a:rPr>
              <a:t>sayılı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Kamu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İhale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Kanunu</a:t>
            </a:r>
            <a:endParaRPr sz="2800" dirty="0">
              <a:latin typeface="Times New Roman" panose="02020603050405020304" pitchFamily="18" charset="0"/>
              <a:cs typeface="Times New Roman" panose="02020603050405020304" pitchFamily="18" charset="0"/>
            </a:endParaRPr>
          </a:p>
          <a:p>
            <a:pPr marL="457200" indent="-457200">
              <a:lnSpc>
                <a:spcPct val="150000"/>
              </a:lnSpc>
              <a:spcAft>
                <a:spcPts val="1000"/>
              </a:spcAft>
              <a:buFont typeface="Wingdings" panose="05000000000000000000" pitchFamily="2" charset="2"/>
              <a:buChar char="Ø"/>
              <a:defRPr sz="2000" b="0">
                <a:solidFill>
                  <a:srgbClr val="2D2D2D"/>
                </a:solidFill>
              </a:defRPr>
            </a:pPr>
            <a:r>
              <a:rPr sz="2800" dirty="0">
                <a:latin typeface="Times New Roman" panose="02020603050405020304" pitchFamily="18" charset="0"/>
                <a:cs typeface="Times New Roman" panose="02020603050405020304" pitchFamily="18" charset="0"/>
              </a:rPr>
              <a:t>4735 </a:t>
            </a:r>
            <a:r>
              <a:rPr sz="2800" dirty="0" err="1">
                <a:latin typeface="Times New Roman" panose="02020603050405020304" pitchFamily="18" charset="0"/>
                <a:cs typeface="Times New Roman" panose="02020603050405020304" pitchFamily="18" charset="0"/>
              </a:rPr>
              <a:t>sayılı</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Kamu</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İhale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Sözleşmeleri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Kanunu</a:t>
            </a:r>
            <a:endParaRPr sz="2800" dirty="0">
              <a:latin typeface="Times New Roman" panose="02020603050405020304" pitchFamily="18" charset="0"/>
              <a:cs typeface="Times New Roman" panose="02020603050405020304" pitchFamily="18" charset="0"/>
            </a:endParaRPr>
          </a:p>
          <a:p>
            <a:pPr marL="457200" indent="-457200">
              <a:lnSpc>
                <a:spcPct val="150000"/>
              </a:lnSpc>
              <a:spcAft>
                <a:spcPts val="1000"/>
              </a:spcAft>
              <a:buFont typeface="Wingdings" panose="05000000000000000000" pitchFamily="2" charset="2"/>
              <a:buChar char="Ø"/>
              <a:defRPr sz="2000" b="0">
                <a:solidFill>
                  <a:srgbClr val="2D2D2D"/>
                </a:solidFill>
              </a:defRPr>
            </a:pPr>
            <a:r>
              <a:rPr sz="2800" dirty="0" err="1">
                <a:latin typeface="Times New Roman" panose="02020603050405020304" pitchFamily="18" charset="0"/>
                <a:cs typeface="Times New Roman" panose="02020603050405020304" pitchFamily="18" charset="0"/>
              </a:rPr>
              <a:t>İlgili</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yönetmelikler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tebliğler</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ve</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Kurul</a:t>
            </a:r>
            <a:r>
              <a:rPr sz="2800" dirty="0">
                <a:latin typeface="Times New Roman" panose="02020603050405020304" pitchFamily="18" charset="0"/>
                <a:cs typeface="Times New Roman" panose="02020603050405020304" pitchFamily="18" charset="0"/>
              </a:rPr>
              <a:t> </a:t>
            </a:r>
            <a:r>
              <a:rPr sz="2800" dirty="0" err="1">
                <a:latin typeface="Times New Roman" panose="02020603050405020304" pitchFamily="18" charset="0"/>
                <a:cs typeface="Times New Roman" panose="02020603050405020304" pitchFamily="18" charset="0"/>
              </a:rPr>
              <a:t>kararları</a:t>
            </a:r>
            <a:endParaRPr sz="2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966960" y="6473952"/>
            <a:ext cx="1645920" cy="228600"/>
          </a:xfrm>
          <a:prstGeom prst="rect">
            <a:avLst/>
          </a:prstGeom>
          <a:noFill/>
        </p:spPr>
        <p:txBody>
          <a:bodyPr wrap="none">
            <a:spAutoFit/>
          </a:bodyPr>
          <a:lstStyle/>
          <a:p>
            <a:pPr algn="r">
              <a:defRPr sz="900">
                <a:solidFill>
                  <a:srgbClr val="696969"/>
                </a:solidFill>
              </a:defRPr>
            </a:pPr>
            <a:r>
              <a:t>4734 Eğitim Sunumu  •  32</a:t>
            </a:r>
          </a:p>
        </p:txBody>
      </p:sp>
      <p:sp>
        <p:nvSpPr>
          <p:cNvPr id="7" name="TextBox 6"/>
          <p:cNvSpPr txBox="1"/>
          <p:nvPr/>
        </p:nvSpPr>
        <p:spPr>
          <a:xfrm>
            <a:off x="10698480" y="6199632"/>
            <a:ext cx="731520" cy="228600"/>
          </a:xfrm>
          <a:prstGeom prst="rect">
            <a:avLst/>
          </a:prstGeom>
          <a:noFill/>
        </p:spPr>
        <p:txBody>
          <a:bodyPr wrap="none">
            <a:spAutoFit/>
          </a:bodyPr>
          <a:lstStyle/>
          <a:p>
            <a:pPr algn="r">
              <a:defRPr sz="900">
                <a:solidFill>
                  <a:srgbClr val="6E6E6E"/>
                </a:solidFill>
              </a:defRPr>
            </a:pPr>
            <a:r>
              <a:t>32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756138" y="2135839"/>
            <a:ext cx="10972800" cy="1717778"/>
          </a:xfrm>
          <a:prstGeom prst="rect">
            <a:avLst/>
          </a:prstGeom>
          <a:noFill/>
        </p:spPr>
        <p:txBody>
          <a:bodyPr wrap="square" lIns="73152" rIns="45720">
            <a:spAutoFit/>
          </a:bodyPr>
          <a:lstStyle/>
          <a:p>
            <a:pPr algn="ctr">
              <a:lnSpc>
                <a:spcPct val="150000"/>
              </a:lnSpc>
              <a:spcAft>
                <a:spcPts val="1000"/>
              </a:spcAft>
              <a:defRPr sz="2000" b="0">
                <a:solidFill>
                  <a:srgbClr val="2D2D2D"/>
                </a:solidFill>
              </a:defRPr>
            </a:pPr>
            <a:r>
              <a:rPr lang="tr-TR" sz="8000" dirty="0" smtClean="0">
                <a:latin typeface="Times New Roman" panose="02020603050405020304" pitchFamily="18" charset="0"/>
                <a:cs typeface="Times New Roman" panose="02020603050405020304" pitchFamily="18" charset="0"/>
              </a:rPr>
              <a:t>TEŞEKKÜR EDERİZ.</a:t>
            </a:r>
            <a:endParaRPr sz="8000" dirty="0">
              <a:latin typeface="Times New Roman" panose="02020603050405020304" pitchFamily="18" charset="0"/>
              <a:cs typeface="Times New Roman" panose="02020603050405020304" pitchFamily="18" charset="0"/>
            </a:endParaRPr>
          </a:p>
        </p:txBody>
      </p:sp>
      <p:sp>
        <p:nvSpPr>
          <p:cNvPr id="3" name="Rectangle 1"/>
          <p:cNvSpPr/>
          <p:nvPr/>
        </p:nvSpPr>
        <p:spPr>
          <a:xfrm>
            <a:off x="0" y="0"/>
            <a:ext cx="12191695" cy="777240"/>
          </a:xfrm>
          <a:prstGeom prst="rect">
            <a:avLst/>
          </a:prstGeom>
          <a:solidFill>
            <a:srgbClr val="A0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9621720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532</TotalTime>
  <Words>5830</Words>
  <Application>Microsoft Office PowerPoint</Application>
  <PresentationFormat>Geniş ekran</PresentationFormat>
  <Paragraphs>436</Paragraphs>
  <Slides>89</Slides>
  <Notes>25</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89</vt:i4>
      </vt:variant>
    </vt:vector>
  </HeadingPairs>
  <TitlesOfParts>
    <vt:vector size="94" baseType="lpstr">
      <vt:lpstr>Arial</vt:lpstr>
      <vt:lpstr>Calibri</vt:lpstr>
      <vt:lpstr>Times New Roman</vt:lpstr>
      <vt:lpstr>Wingdings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subject/>
  <dc:creator>User</dc:creator>
  <cp:keywords/>
  <dc:description>generated using python-pptx</dc:description>
  <cp:lastModifiedBy>Windows Kullanıcısı</cp:lastModifiedBy>
  <cp:revision>86</cp:revision>
  <dcterms:created xsi:type="dcterms:W3CDTF">2013-01-27T09:14:16Z</dcterms:created>
  <dcterms:modified xsi:type="dcterms:W3CDTF">2026-11-04T20:21:21Z</dcterms:modified>
  <cp:category/>
</cp:coreProperties>
</file>